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88" r:id="rId2"/>
    <p:sldId id="293" r:id="rId3"/>
    <p:sldId id="311" r:id="rId4"/>
    <p:sldId id="263" r:id="rId5"/>
  </p:sldIdLst>
  <p:sldSz cx="18288000" cy="10287000"/>
  <p:notesSz cx="6797675" cy="9926638"/>
  <p:embeddedFontLst>
    <p:embeddedFont>
      <p:font typeface="Calibri" pitchFamily="34" charset="0"/>
      <p:regular r:id="rId7"/>
      <p:bold r:id="rId8"/>
      <p:italic r:id="rId9"/>
      <p:boldItalic r:id="rId10"/>
    </p:embeddedFont>
    <p:embeddedFont>
      <p:font typeface="PT Astra Serif" pitchFamily="18" charset="-52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9928F"/>
    <a:srgbClr val="014E97"/>
    <a:srgbClr val="CDE51F"/>
    <a:srgbClr val="90DB3D"/>
    <a:srgbClr val="2994E5"/>
    <a:srgbClr val="509F2D"/>
    <a:srgbClr val="BAD5FB"/>
    <a:srgbClr val="9ED561"/>
    <a:srgbClr val="86CD37"/>
    <a:srgbClr val="AAE02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673244B7-19CF-44D7-A698-19F5996B0E4D}">
  <a:tblStyle styleId="{673244B7-19CF-44D7-A698-19F5996B0E4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76" autoAdjust="0"/>
    <p:restoredTop sz="94660"/>
  </p:normalViewPr>
  <p:slideViewPr>
    <p:cSldViewPr snapToGrid="0">
      <p:cViewPr varScale="1">
        <p:scale>
          <a:sx n="65" d="100"/>
          <a:sy n="65" d="100"/>
        </p:scale>
        <p:origin x="-144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7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2828943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104048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1852681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8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9"/>
          <p:cNvSpPr/>
          <p:nvPr/>
        </p:nvSpPr>
        <p:spPr>
          <a:xfrm>
            <a:off x="11815281" y="-129186"/>
            <a:ext cx="5939376" cy="5143500"/>
          </a:xfrm>
          <a:custGeom>
            <a:avLst/>
            <a:gdLst/>
            <a:ahLst/>
            <a:cxnLst/>
            <a:rect l="l" t="t" r="r" b="b"/>
            <a:pathLst>
              <a:path w="6350000" h="5499100" extrusionOk="0">
                <a:moveTo>
                  <a:pt x="4762500" y="0"/>
                </a:moveTo>
                <a:lnTo>
                  <a:pt x="1587500" y="0"/>
                </a:lnTo>
                <a:lnTo>
                  <a:pt x="0" y="2749550"/>
                </a:lnTo>
                <a:lnTo>
                  <a:pt x="1587500" y="5499100"/>
                </a:lnTo>
                <a:lnTo>
                  <a:pt x="4762500" y="5499100"/>
                </a:lnTo>
                <a:lnTo>
                  <a:pt x="6350000" y="2749550"/>
                </a:lnTo>
                <a:close/>
              </a:path>
            </a:pathLst>
          </a:custGeom>
          <a:solidFill>
            <a:srgbClr val="2994E5"/>
          </a:solidFill>
          <a:ln>
            <a:noFill/>
          </a:ln>
        </p:spPr>
      </p:sp>
      <p:sp>
        <p:nvSpPr>
          <p:cNvPr id="185" name="Google Shape;185;p19"/>
          <p:cNvSpPr/>
          <p:nvPr/>
        </p:nvSpPr>
        <p:spPr>
          <a:xfrm>
            <a:off x="11815281" y="5272686"/>
            <a:ext cx="5939376" cy="5143500"/>
          </a:xfrm>
          <a:custGeom>
            <a:avLst/>
            <a:gdLst/>
            <a:ahLst/>
            <a:cxnLst/>
            <a:rect l="l" t="t" r="r" b="b"/>
            <a:pathLst>
              <a:path w="6350000" h="5499100" extrusionOk="0">
                <a:moveTo>
                  <a:pt x="4762500" y="0"/>
                </a:moveTo>
                <a:lnTo>
                  <a:pt x="1587500" y="0"/>
                </a:lnTo>
                <a:lnTo>
                  <a:pt x="0" y="2749550"/>
                </a:lnTo>
                <a:lnTo>
                  <a:pt x="1587500" y="5499100"/>
                </a:lnTo>
                <a:lnTo>
                  <a:pt x="4762500" y="5499100"/>
                </a:lnTo>
                <a:lnTo>
                  <a:pt x="6350000" y="2749550"/>
                </a:lnTo>
                <a:close/>
              </a:path>
            </a:pathLst>
          </a:custGeom>
          <a:solidFill>
            <a:srgbClr val="2994E5"/>
          </a:solidFill>
          <a:ln>
            <a:noFill/>
          </a:ln>
        </p:spPr>
      </p:sp>
      <p:sp>
        <p:nvSpPr>
          <p:cNvPr id="186" name="Google Shape;186;p19"/>
          <p:cNvSpPr/>
          <p:nvPr/>
        </p:nvSpPr>
        <p:spPr>
          <a:xfrm>
            <a:off x="16427296" y="2571750"/>
            <a:ext cx="6056826" cy="5143500"/>
          </a:xfrm>
          <a:custGeom>
            <a:avLst/>
            <a:gdLst/>
            <a:ahLst/>
            <a:cxnLst/>
            <a:rect l="l" t="t" r="r" b="b"/>
            <a:pathLst>
              <a:path w="6326018" h="5372100" extrusionOk="0">
                <a:moveTo>
                  <a:pt x="4775348" y="0"/>
                </a:moveTo>
                <a:lnTo>
                  <a:pt x="1550670" y="0"/>
                </a:lnTo>
                <a:lnTo>
                  <a:pt x="0" y="2686050"/>
                </a:lnTo>
                <a:lnTo>
                  <a:pt x="1550670" y="5372100"/>
                </a:lnTo>
                <a:lnTo>
                  <a:pt x="4775348" y="5372100"/>
                </a:lnTo>
                <a:lnTo>
                  <a:pt x="6326018" y="2686050"/>
                </a:lnTo>
                <a:lnTo>
                  <a:pt x="4775348" y="0"/>
                </a:lnTo>
                <a:close/>
              </a:path>
            </a:pathLst>
          </a:custGeom>
          <a:solidFill>
            <a:srgbClr val="014E97"/>
          </a:solidFill>
          <a:ln>
            <a:noFill/>
          </a:ln>
        </p:spPr>
      </p:sp>
      <p:grpSp>
        <p:nvGrpSpPr>
          <p:cNvPr id="187" name="Google Shape;187;p19"/>
          <p:cNvGrpSpPr/>
          <p:nvPr/>
        </p:nvGrpSpPr>
        <p:grpSpPr>
          <a:xfrm rot="-5400000">
            <a:off x="1848110" y="-3587226"/>
            <a:ext cx="8299795" cy="14292990"/>
            <a:chOff x="0" y="-47625"/>
            <a:chExt cx="635000" cy="1053641"/>
          </a:xfrm>
        </p:grpSpPr>
        <p:sp>
          <p:nvSpPr>
            <p:cNvPr id="188" name="Google Shape;188;p19"/>
            <p:cNvSpPr/>
            <p:nvPr/>
          </p:nvSpPr>
          <p:spPr>
            <a:xfrm>
              <a:off x="0" y="0"/>
              <a:ext cx="393053" cy="1006016"/>
            </a:xfrm>
            <a:custGeom>
              <a:avLst/>
              <a:gdLst/>
              <a:ahLst/>
              <a:cxnLst/>
              <a:rect l="l" t="t" r="r" b="b"/>
              <a:pathLst>
                <a:path w="393053" h="1006016" extrusionOk="0">
                  <a:moveTo>
                    <a:pt x="393053" y="0"/>
                  </a:moveTo>
                  <a:lnTo>
                    <a:pt x="393053" y="891716"/>
                  </a:lnTo>
                  <a:lnTo>
                    <a:pt x="196527" y="1006016"/>
                  </a:lnTo>
                  <a:lnTo>
                    <a:pt x="0" y="891716"/>
                  </a:lnTo>
                  <a:lnTo>
                    <a:pt x="0" y="0"/>
                  </a:lnTo>
                  <a:lnTo>
                    <a:pt x="393053" y="0"/>
                  </a:lnTo>
                  <a:close/>
                </a:path>
              </a:pathLst>
            </a:custGeom>
            <a:solidFill>
              <a:srgbClr val="014E97"/>
            </a:solidFill>
            <a:ln>
              <a:noFill/>
            </a:ln>
          </p:spPr>
        </p:sp>
        <p:sp>
          <p:nvSpPr>
            <p:cNvPr id="189" name="Google Shape;189;p19"/>
            <p:cNvSpPr txBox="1"/>
            <p:nvPr/>
          </p:nvSpPr>
          <p:spPr>
            <a:xfrm>
              <a:off x="0" y="-47625"/>
              <a:ext cx="635000" cy="7461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0" name="Google Shape;190;p19"/>
          <p:cNvSpPr txBox="1"/>
          <p:nvPr/>
        </p:nvSpPr>
        <p:spPr>
          <a:xfrm>
            <a:off x="1506943" y="390284"/>
            <a:ext cx="15569822" cy="443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9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i="0" u="none" strike="noStrike" cap="none" dirty="0">
                <a:solidFill>
                  <a:srgbClr val="014E97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Libre Baskerville"/>
                <a:sym typeface="Libre Baskerville"/>
              </a:rPr>
              <a:t>АГЕНТСТВО ГОСУДАРСТВЕННЫХ ЗАКУПОК УЛЬЯНОВСКОЙ ОБЛАСТИ</a:t>
            </a:r>
            <a:endParaRPr sz="2400" b="1" dirty="0"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sp>
        <p:nvSpPr>
          <p:cNvPr id="16" name="Google Shape;84;p13">
            <a:extLst>
              <a:ext uri="{FF2B5EF4-FFF2-40B4-BE49-F238E27FC236}">
                <a16:creationId xmlns:a16="http://schemas.microsoft.com/office/drawing/2014/main" xmlns="" id="{17134367-C5B0-4207-9C86-152BFFDD3876}"/>
              </a:ext>
            </a:extLst>
          </p:cNvPr>
          <p:cNvSpPr txBox="1"/>
          <p:nvPr/>
        </p:nvSpPr>
        <p:spPr>
          <a:xfrm>
            <a:off x="-99939" y="3559268"/>
            <a:ext cx="12841942" cy="32501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  <a:sym typeface="Libre Baskerville"/>
              </a:rPr>
              <a:t>ОБ ОТДЕЛЬНЫХ ВОПРОСАХ </a:t>
            </a:r>
            <a:r>
              <a:rPr lang="ru-RU" sz="4400" b="1" cap="all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  <a:sym typeface="Libre Baskerville"/>
              </a:rPr>
              <a:t>актуализации актов </a:t>
            </a:r>
            <a:endParaRPr lang="ru-RU" sz="4400" b="1" cap="all" dirty="0">
              <a:solidFill>
                <a:schemeClr val="bg1"/>
              </a:solidFill>
              <a:latin typeface="PT Astra Serif" panose="020A0603040505020204" pitchFamily="18" charset="-52"/>
              <a:ea typeface="PT Astra Serif" panose="020A0603040505020204" pitchFamily="18" charset="-52"/>
              <a:sym typeface="Libre Baskerville"/>
            </a:endParaRPr>
          </a:p>
          <a:p>
            <a:pPr marL="0" marR="0" lvl="0" indent="0" algn="ctr" rtl="0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b="1" cap="all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  <a:sym typeface="Libre Baskerville"/>
              </a:rPr>
              <a:t>о нормировании и обеспечения </a:t>
            </a:r>
          </a:p>
          <a:p>
            <a:pPr marL="0" marR="0" lvl="0" indent="0" algn="ctr" rtl="0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b="1" cap="all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  <a:sym typeface="Libre Baskerville"/>
              </a:rPr>
              <a:t>их открытости</a:t>
            </a:r>
            <a:endParaRPr sz="4400" cap="all" dirty="0">
              <a:solidFill>
                <a:schemeClr val="bg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24D8D3C6-1FD0-46DB-A5D7-D863F17D8A41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4801" y="121808"/>
            <a:ext cx="1030602" cy="843391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1" name="Google Shape;241;p23">
            <a:extLst>
              <a:ext uri="{FF2B5EF4-FFF2-40B4-BE49-F238E27FC236}">
                <a16:creationId xmlns:a16="http://schemas.microsoft.com/office/drawing/2014/main" xmlns="" id="{A3720505-A946-4CC7-9C9E-CC50C9E06754}"/>
              </a:ext>
            </a:extLst>
          </p:cNvPr>
          <p:cNvSpPr txBox="1"/>
          <p:nvPr/>
        </p:nvSpPr>
        <p:spPr>
          <a:xfrm>
            <a:off x="6649811" y="9665883"/>
            <a:ext cx="3532084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1997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500" b="1" dirty="0">
                <a:solidFill>
                  <a:srgbClr val="014E97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Libre Franklin"/>
                <a:sym typeface="Libre Franklin"/>
              </a:rPr>
              <a:t>г</a:t>
            </a:r>
            <a:r>
              <a:rPr lang="ru-RU" sz="2500" b="1" i="0" u="none" strike="noStrike" cap="none" dirty="0">
                <a:solidFill>
                  <a:srgbClr val="014E97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Libre Franklin"/>
                <a:sym typeface="Libre Franklin"/>
              </a:rPr>
              <a:t>. Ульяновск, 2025 </a:t>
            </a:r>
            <a:endParaRPr sz="2500" dirty="0">
              <a:solidFill>
                <a:srgbClr val="014E97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1391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4E97"/>
        </a:solidFill>
        <a:effectLst/>
      </p:bgPr>
    </p:bg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9" name="Google Shape;219;p21"/>
          <p:cNvCxnSpPr/>
          <p:nvPr/>
        </p:nvCxnSpPr>
        <p:spPr>
          <a:xfrm>
            <a:off x="-2592061" y="718128"/>
            <a:ext cx="6492240" cy="0"/>
          </a:xfrm>
          <a:prstGeom prst="straightConnector1">
            <a:avLst/>
          </a:prstGeom>
          <a:noFill/>
          <a:ln w="381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20" name="Google Shape;220;p21"/>
          <p:cNvCxnSpPr/>
          <p:nvPr/>
        </p:nvCxnSpPr>
        <p:spPr>
          <a:xfrm>
            <a:off x="14013180" y="680028"/>
            <a:ext cx="6492240" cy="0"/>
          </a:xfrm>
          <a:prstGeom prst="straightConnector1">
            <a:avLst/>
          </a:prstGeom>
          <a:noFill/>
          <a:ln w="381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" name="Google Shape;204;p20">
            <a:extLst>
              <a:ext uri="{FF2B5EF4-FFF2-40B4-BE49-F238E27FC236}">
                <a16:creationId xmlns:a16="http://schemas.microsoft.com/office/drawing/2014/main" xmlns="" id="{AFA94D6B-8391-43B6-8783-BC8D94F87198}"/>
              </a:ext>
            </a:extLst>
          </p:cNvPr>
          <p:cNvSpPr txBox="1"/>
          <p:nvPr/>
        </p:nvSpPr>
        <p:spPr>
          <a:xfrm>
            <a:off x="3900179" y="250721"/>
            <a:ext cx="10140608" cy="1292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000" b="1" i="0" u="none" strike="noStrike" cap="none" dirty="0">
                <a:solidFill>
                  <a:srgbClr val="FFFFFF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Libre Baskerville"/>
                <a:sym typeface="Libre Baskerville"/>
              </a:rPr>
              <a:t>Перечень обязательных НПА</a:t>
            </a:r>
            <a:endParaRPr sz="6000" b="1" dirty="0"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grpSp>
        <p:nvGrpSpPr>
          <p:cNvPr id="7" name="Google Shape;651;p42">
            <a:extLst>
              <a:ext uri="{FF2B5EF4-FFF2-40B4-BE49-F238E27FC236}">
                <a16:creationId xmlns:a16="http://schemas.microsoft.com/office/drawing/2014/main" xmlns="" id="{DECB7499-805C-4CFF-8A74-052859DAC9D6}"/>
              </a:ext>
            </a:extLst>
          </p:cNvPr>
          <p:cNvGrpSpPr/>
          <p:nvPr/>
        </p:nvGrpSpPr>
        <p:grpSpPr>
          <a:xfrm>
            <a:off x="993685" y="1495363"/>
            <a:ext cx="1235169" cy="790543"/>
            <a:chOff x="0" y="-9525"/>
            <a:chExt cx="812800" cy="708025"/>
          </a:xfrm>
        </p:grpSpPr>
        <p:sp>
          <p:nvSpPr>
            <p:cNvPr id="8" name="Google Shape;652;p42">
              <a:extLst>
                <a:ext uri="{FF2B5EF4-FFF2-40B4-BE49-F238E27FC236}">
                  <a16:creationId xmlns:a16="http://schemas.microsoft.com/office/drawing/2014/main" xmlns="" id="{1BEF03CC-76C6-4CF4-8570-DA508FAF17EC}"/>
                </a:ext>
              </a:extLst>
            </p:cNvPr>
            <p:cNvSpPr/>
            <p:nvPr/>
          </p:nvSpPr>
          <p:spPr>
            <a:xfrm>
              <a:off x="0" y="0"/>
              <a:ext cx="812800" cy="698500"/>
            </a:xfrm>
            <a:custGeom>
              <a:avLst/>
              <a:gdLst/>
              <a:ahLst/>
              <a:cxnLst/>
              <a:rect l="l" t="t" r="r" b="b"/>
              <a:pathLst>
                <a:path w="812800" h="698500" extrusionOk="0">
                  <a:moveTo>
                    <a:pt x="812800" y="349250"/>
                  </a:moveTo>
                  <a:lnTo>
                    <a:pt x="609600" y="698500"/>
                  </a:lnTo>
                  <a:lnTo>
                    <a:pt x="203200" y="698500"/>
                  </a:lnTo>
                  <a:lnTo>
                    <a:pt x="0" y="34925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812800" y="34925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666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9" name="Google Shape;653;p42">
              <a:extLst>
                <a:ext uri="{FF2B5EF4-FFF2-40B4-BE49-F238E27FC236}">
                  <a16:creationId xmlns:a16="http://schemas.microsoft.com/office/drawing/2014/main" xmlns="" id="{A7B3094D-3F3E-4B82-9198-066391530061}"/>
                </a:ext>
              </a:extLst>
            </p:cNvPr>
            <p:cNvSpPr txBox="1"/>
            <p:nvPr/>
          </p:nvSpPr>
          <p:spPr>
            <a:xfrm>
              <a:off x="114300" y="-9525"/>
              <a:ext cx="5842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5000" b="1" dirty="0">
                  <a:solidFill>
                    <a:srgbClr val="FFFFFF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  <a:cs typeface="Libre Franklin Light"/>
                  <a:sym typeface="Libre Franklin Light"/>
                </a:rPr>
                <a:t>1</a:t>
              </a:r>
              <a:endParaRPr sz="5000" b="1" dirty="0"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</p:txBody>
        </p:sp>
      </p:grpSp>
      <p:grpSp>
        <p:nvGrpSpPr>
          <p:cNvPr id="16" name="Google Shape;651;p42">
            <a:extLst>
              <a:ext uri="{FF2B5EF4-FFF2-40B4-BE49-F238E27FC236}">
                <a16:creationId xmlns:a16="http://schemas.microsoft.com/office/drawing/2014/main" xmlns="" id="{CAE43319-0A32-4254-B331-387F7D75B3F2}"/>
              </a:ext>
            </a:extLst>
          </p:cNvPr>
          <p:cNvGrpSpPr/>
          <p:nvPr/>
        </p:nvGrpSpPr>
        <p:grpSpPr>
          <a:xfrm>
            <a:off x="993684" y="2730148"/>
            <a:ext cx="1235169" cy="790543"/>
            <a:chOff x="0" y="-9525"/>
            <a:chExt cx="812800" cy="708025"/>
          </a:xfrm>
        </p:grpSpPr>
        <p:sp>
          <p:nvSpPr>
            <p:cNvPr id="17" name="Google Shape;652;p42">
              <a:extLst>
                <a:ext uri="{FF2B5EF4-FFF2-40B4-BE49-F238E27FC236}">
                  <a16:creationId xmlns:a16="http://schemas.microsoft.com/office/drawing/2014/main" xmlns="" id="{ECD28776-938E-4475-A5EC-43BC9F5870FE}"/>
                </a:ext>
              </a:extLst>
            </p:cNvPr>
            <p:cNvSpPr/>
            <p:nvPr/>
          </p:nvSpPr>
          <p:spPr>
            <a:xfrm>
              <a:off x="0" y="0"/>
              <a:ext cx="812800" cy="698500"/>
            </a:xfrm>
            <a:custGeom>
              <a:avLst/>
              <a:gdLst/>
              <a:ahLst/>
              <a:cxnLst/>
              <a:rect l="l" t="t" r="r" b="b"/>
              <a:pathLst>
                <a:path w="812800" h="698500" extrusionOk="0">
                  <a:moveTo>
                    <a:pt x="812800" y="349250"/>
                  </a:moveTo>
                  <a:lnTo>
                    <a:pt x="609600" y="698500"/>
                  </a:lnTo>
                  <a:lnTo>
                    <a:pt x="203200" y="698500"/>
                  </a:lnTo>
                  <a:lnTo>
                    <a:pt x="0" y="34925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812800" y="34925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666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8" name="Google Shape;653;p42">
              <a:extLst>
                <a:ext uri="{FF2B5EF4-FFF2-40B4-BE49-F238E27FC236}">
                  <a16:creationId xmlns:a16="http://schemas.microsoft.com/office/drawing/2014/main" xmlns="" id="{ECF7E88E-263E-4DE1-874C-DFCEF19F9664}"/>
                </a:ext>
              </a:extLst>
            </p:cNvPr>
            <p:cNvSpPr txBox="1"/>
            <p:nvPr/>
          </p:nvSpPr>
          <p:spPr>
            <a:xfrm>
              <a:off x="114300" y="-9525"/>
              <a:ext cx="5842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5000" b="1" dirty="0">
                  <a:solidFill>
                    <a:srgbClr val="FFFFFF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  <a:sym typeface="Libre Franklin Light"/>
                </a:rPr>
                <a:t>2</a:t>
              </a:r>
              <a:endParaRPr sz="5000" b="1" dirty="0"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</p:txBody>
        </p:sp>
      </p:grpSp>
      <p:grpSp>
        <p:nvGrpSpPr>
          <p:cNvPr id="19" name="Google Shape;651;p42">
            <a:extLst>
              <a:ext uri="{FF2B5EF4-FFF2-40B4-BE49-F238E27FC236}">
                <a16:creationId xmlns:a16="http://schemas.microsoft.com/office/drawing/2014/main" xmlns="" id="{04169A32-C5D0-481F-921A-95C89C99B094}"/>
              </a:ext>
            </a:extLst>
          </p:cNvPr>
          <p:cNvGrpSpPr/>
          <p:nvPr/>
        </p:nvGrpSpPr>
        <p:grpSpPr>
          <a:xfrm>
            <a:off x="993683" y="3976851"/>
            <a:ext cx="1235169" cy="790543"/>
            <a:chOff x="0" y="-9525"/>
            <a:chExt cx="812800" cy="708025"/>
          </a:xfrm>
        </p:grpSpPr>
        <p:sp>
          <p:nvSpPr>
            <p:cNvPr id="20" name="Google Shape;652;p42">
              <a:extLst>
                <a:ext uri="{FF2B5EF4-FFF2-40B4-BE49-F238E27FC236}">
                  <a16:creationId xmlns:a16="http://schemas.microsoft.com/office/drawing/2014/main" xmlns="" id="{31FBA0CB-B43E-4DE9-901B-2453DF9F78F8}"/>
                </a:ext>
              </a:extLst>
            </p:cNvPr>
            <p:cNvSpPr/>
            <p:nvPr/>
          </p:nvSpPr>
          <p:spPr>
            <a:xfrm>
              <a:off x="0" y="0"/>
              <a:ext cx="812800" cy="698500"/>
            </a:xfrm>
            <a:custGeom>
              <a:avLst/>
              <a:gdLst/>
              <a:ahLst/>
              <a:cxnLst/>
              <a:rect l="l" t="t" r="r" b="b"/>
              <a:pathLst>
                <a:path w="812800" h="698500" extrusionOk="0">
                  <a:moveTo>
                    <a:pt x="812800" y="349250"/>
                  </a:moveTo>
                  <a:lnTo>
                    <a:pt x="609600" y="698500"/>
                  </a:lnTo>
                  <a:lnTo>
                    <a:pt x="203200" y="698500"/>
                  </a:lnTo>
                  <a:lnTo>
                    <a:pt x="0" y="34925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812800" y="34925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666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21" name="Google Shape;653;p42">
              <a:extLst>
                <a:ext uri="{FF2B5EF4-FFF2-40B4-BE49-F238E27FC236}">
                  <a16:creationId xmlns:a16="http://schemas.microsoft.com/office/drawing/2014/main" xmlns="" id="{FEBA95D1-6BFC-445C-9FBF-1A52B500974C}"/>
                </a:ext>
              </a:extLst>
            </p:cNvPr>
            <p:cNvSpPr txBox="1"/>
            <p:nvPr/>
          </p:nvSpPr>
          <p:spPr>
            <a:xfrm>
              <a:off x="114300" y="-9525"/>
              <a:ext cx="5842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5000" b="1" dirty="0">
                  <a:solidFill>
                    <a:srgbClr val="FFFFFF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  <a:sym typeface="Libre Franklin Light"/>
                </a:rPr>
                <a:t>3</a:t>
              </a:r>
              <a:endParaRPr sz="5000" b="1" dirty="0"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</p:txBody>
        </p:sp>
      </p:grpSp>
      <p:grpSp>
        <p:nvGrpSpPr>
          <p:cNvPr id="22" name="Google Shape;651;p42">
            <a:extLst>
              <a:ext uri="{FF2B5EF4-FFF2-40B4-BE49-F238E27FC236}">
                <a16:creationId xmlns:a16="http://schemas.microsoft.com/office/drawing/2014/main" xmlns="" id="{E30F148B-CF0F-45E7-B405-42551943C9C3}"/>
              </a:ext>
            </a:extLst>
          </p:cNvPr>
          <p:cNvGrpSpPr/>
          <p:nvPr/>
        </p:nvGrpSpPr>
        <p:grpSpPr>
          <a:xfrm>
            <a:off x="993683" y="5265119"/>
            <a:ext cx="1235169" cy="790543"/>
            <a:chOff x="0" y="-9525"/>
            <a:chExt cx="812800" cy="708025"/>
          </a:xfrm>
        </p:grpSpPr>
        <p:sp>
          <p:nvSpPr>
            <p:cNvPr id="23" name="Google Shape;652;p42">
              <a:extLst>
                <a:ext uri="{FF2B5EF4-FFF2-40B4-BE49-F238E27FC236}">
                  <a16:creationId xmlns:a16="http://schemas.microsoft.com/office/drawing/2014/main" xmlns="" id="{1E9FE959-2730-4089-827C-523CD7C4D8DB}"/>
                </a:ext>
              </a:extLst>
            </p:cNvPr>
            <p:cNvSpPr/>
            <p:nvPr/>
          </p:nvSpPr>
          <p:spPr>
            <a:xfrm>
              <a:off x="0" y="0"/>
              <a:ext cx="812800" cy="698500"/>
            </a:xfrm>
            <a:custGeom>
              <a:avLst/>
              <a:gdLst/>
              <a:ahLst/>
              <a:cxnLst/>
              <a:rect l="l" t="t" r="r" b="b"/>
              <a:pathLst>
                <a:path w="812800" h="698500" extrusionOk="0">
                  <a:moveTo>
                    <a:pt x="812800" y="349250"/>
                  </a:moveTo>
                  <a:lnTo>
                    <a:pt x="609600" y="698500"/>
                  </a:lnTo>
                  <a:lnTo>
                    <a:pt x="203200" y="698500"/>
                  </a:lnTo>
                  <a:lnTo>
                    <a:pt x="0" y="34925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812800" y="34925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666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24" name="Google Shape;653;p42">
              <a:extLst>
                <a:ext uri="{FF2B5EF4-FFF2-40B4-BE49-F238E27FC236}">
                  <a16:creationId xmlns:a16="http://schemas.microsoft.com/office/drawing/2014/main" xmlns="" id="{B9CC1A27-B92F-4365-9532-185AF7CD8B97}"/>
                </a:ext>
              </a:extLst>
            </p:cNvPr>
            <p:cNvSpPr txBox="1"/>
            <p:nvPr/>
          </p:nvSpPr>
          <p:spPr>
            <a:xfrm>
              <a:off x="114300" y="-9525"/>
              <a:ext cx="5842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5000" b="1" dirty="0">
                  <a:solidFill>
                    <a:srgbClr val="FFFFFF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  <a:sym typeface="Libre Franklin Light"/>
                </a:rPr>
                <a:t>4</a:t>
              </a:r>
              <a:endParaRPr sz="5000" b="1" dirty="0"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</p:txBody>
        </p:sp>
      </p:grpSp>
      <p:grpSp>
        <p:nvGrpSpPr>
          <p:cNvPr id="25" name="Google Shape;651;p42">
            <a:extLst>
              <a:ext uri="{FF2B5EF4-FFF2-40B4-BE49-F238E27FC236}">
                <a16:creationId xmlns:a16="http://schemas.microsoft.com/office/drawing/2014/main" xmlns="" id="{35A853D0-7A5F-45EF-8FDC-1C5C3606B7DE}"/>
              </a:ext>
            </a:extLst>
          </p:cNvPr>
          <p:cNvGrpSpPr/>
          <p:nvPr/>
        </p:nvGrpSpPr>
        <p:grpSpPr>
          <a:xfrm>
            <a:off x="993683" y="6579160"/>
            <a:ext cx="1235169" cy="790543"/>
            <a:chOff x="0" y="-9525"/>
            <a:chExt cx="812800" cy="708025"/>
          </a:xfrm>
        </p:grpSpPr>
        <p:sp>
          <p:nvSpPr>
            <p:cNvPr id="26" name="Google Shape;652;p42">
              <a:extLst>
                <a:ext uri="{FF2B5EF4-FFF2-40B4-BE49-F238E27FC236}">
                  <a16:creationId xmlns:a16="http://schemas.microsoft.com/office/drawing/2014/main" xmlns="" id="{4A24F17A-6E4A-4637-BAF4-945F981647FA}"/>
                </a:ext>
              </a:extLst>
            </p:cNvPr>
            <p:cNvSpPr/>
            <p:nvPr/>
          </p:nvSpPr>
          <p:spPr>
            <a:xfrm>
              <a:off x="0" y="0"/>
              <a:ext cx="812800" cy="698500"/>
            </a:xfrm>
            <a:custGeom>
              <a:avLst/>
              <a:gdLst/>
              <a:ahLst/>
              <a:cxnLst/>
              <a:rect l="l" t="t" r="r" b="b"/>
              <a:pathLst>
                <a:path w="812800" h="698500" extrusionOk="0">
                  <a:moveTo>
                    <a:pt x="812800" y="349250"/>
                  </a:moveTo>
                  <a:lnTo>
                    <a:pt x="609600" y="698500"/>
                  </a:lnTo>
                  <a:lnTo>
                    <a:pt x="203200" y="698500"/>
                  </a:lnTo>
                  <a:lnTo>
                    <a:pt x="0" y="34925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812800" y="34925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666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27" name="Google Shape;653;p42">
              <a:extLst>
                <a:ext uri="{FF2B5EF4-FFF2-40B4-BE49-F238E27FC236}">
                  <a16:creationId xmlns:a16="http://schemas.microsoft.com/office/drawing/2014/main" xmlns="" id="{646DAACF-7F79-4D2F-ADB2-7F5FA61A7A56}"/>
                </a:ext>
              </a:extLst>
            </p:cNvPr>
            <p:cNvSpPr txBox="1"/>
            <p:nvPr/>
          </p:nvSpPr>
          <p:spPr>
            <a:xfrm>
              <a:off x="114300" y="-9525"/>
              <a:ext cx="5842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5000" b="1" dirty="0">
                  <a:solidFill>
                    <a:srgbClr val="FFFFFF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  <a:sym typeface="Libre Franklin Light"/>
                </a:rPr>
                <a:t>5</a:t>
              </a:r>
              <a:endParaRPr sz="5000" b="1" dirty="0"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</p:txBody>
        </p:sp>
      </p:grpSp>
      <p:grpSp>
        <p:nvGrpSpPr>
          <p:cNvPr id="28" name="Google Shape;651;p42">
            <a:extLst>
              <a:ext uri="{FF2B5EF4-FFF2-40B4-BE49-F238E27FC236}">
                <a16:creationId xmlns:a16="http://schemas.microsoft.com/office/drawing/2014/main" xmlns="" id="{1B840999-D39B-4073-B317-CF397439F9BF}"/>
              </a:ext>
            </a:extLst>
          </p:cNvPr>
          <p:cNvGrpSpPr/>
          <p:nvPr/>
        </p:nvGrpSpPr>
        <p:grpSpPr>
          <a:xfrm>
            <a:off x="993682" y="7849699"/>
            <a:ext cx="1235169" cy="790543"/>
            <a:chOff x="0" y="-9525"/>
            <a:chExt cx="812800" cy="708025"/>
          </a:xfrm>
        </p:grpSpPr>
        <p:sp>
          <p:nvSpPr>
            <p:cNvPr id="29" name="Google Shape;652;p42">
              <a:extLst>
                <a:ext uri="{FF2B5EF4-FFF2-40B4-BE49-F238E27FC236}">
                  <a16:creationId xmlns:a16="http://schemas.microsoft.com/office/drawing/2014/main" xmlns="" id="{23107696-9BAC-42DD-8851-93BA4092A274}"/>
                </a:ext>
              </a:extLst>
            </p:cNvPr>
            <p:cNvSpPr/>
            <p:nvPr/>
          </p:nvSpPr>
          <p:spPr>
            <a:xfrm>
              <a:off x="0" y="0"/>
              <a:ext cx="812800" cy="698500"/>
            </a:xfrm>
            <a:custGeom>
              <a:avLst/>
              <a:gdLst/>
              <a:ahLst/>
              <a:cxnLst/>
              <a:rect l="l" t="t" r="r" b="b"/>
              <a:pathLst>
                <a:path w="812800" h="698500" extrusionOk="0">
                  <a:moveTo>
                    <a:pt x="812800" y="349250"/>
                  </a:moveTo>
                  <a:lnTo>
                    <a:pt x="609600" y="698500"/>
                  </a:lnTo>
                  <a:lnTo>
                    <a:pt x="203200" y="698500"/>
                  </a:lnTo>
                  <a:lnTo>
                    <a:pt x="0" y="34925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812800" y="34925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666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30" name="Google Shape;653;p42">
              <a:extLst>
                <a:ext uri="{FF2B5EF4-FFF2-40B4-BE49-F238E27FC236}">
                  <a16:creationId xmlns:a16="http://schemas.microsoft.com/office/drawing/2014/main" xmlns="" id="{153A66F2-2654-44C3-9FC8-8665FF1DFA46}"/>
                </a:ext>
              </a:extLst>
            </p:cNvPr>
            <p:cNvSpPr txBox="1"/>
            <p:nvPr/>
          </p:nvSpPr>
          <p:spPr>
            <a:xfrm>
              <a:off x="114300" y="-9525"/>
              <a:ext cx="5842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5000" b="1" dirty="0">
                  <a:solidFill>
                    <a:srgbClr val="FFFFFF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  <a:sym typeface="Libre Franklin Light"/>
                </a:rPr>
                <a:t>6</a:t>
              </a:r>
              <a:endParaRPr sz="5000" b="1" dirty="0"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</p:txBody>
        </p:sp>
      </p:grpSp>
      <p:grpSp>
        <p:nvGrpSpPr>
          <p:cNvPr id="31" name="Google Shape;651;p42">
            <a:extLst>
              <a:ext uri="{FF2B5EF4-FFF2-40B4-BE49-F238E27FC236}">
                <a16:creationId xmlns:a16="http://schemas.microsoft.com/office/drawing/2014/main" xmlns="" id="{4153D3E8-3308-4B71-AD22-B6A3A29C51C6}"/>
              </a:ext>
            </a:extLst>
          </p:cNvPr>
          <p:cNvGrpSpPr/>
          <p:nvPr/>
        </p:nvGrpSpPr>
        <p:grpSpPr>
          <a:xfrm>
            <a:off x="993681" y="9096402"/>
            <a:ext cx="1235169" cy="790543"/>
            <a:chOff x="0" y="-9525"/>
            <a:chExt cx="812800" cy="708025"/>
          </a:xfrm>
        </p:grpSpPr>
        <p:sp>
          <p:nvSpPr>
            <p:cNvPr id="32" name="Google Shape;652;p42">
              <a:extLst>
                <a:ext uri="{FF2B5EF4-FFF2-40B4-BE49-F238E27FC236}">
                  <a16:creationId xmlns:a16="http://schemas.microsoft.com/office/drawing/2014/main" xmlns="" id="{69242C39-B59E-481F-B715-A84E61C96598}"/>
                </a:ext>
              </a:extLst>
            </p:cNvPr>
            <p:cNvSpPr/>
            <p:nvPr/>
          </p:nvSpPr>
          <p:spPr>
            <a:xfrm>
              <a:off x="0" y="0"/>
              <a:ext cx="812800" cy="698500"/>
            </a:xfrm>
            <a:custGeom>
              <a:avLst/>
              <a:gdLst/>
              <a:ahLst/>
              <a:cxnLst/>
              <a:rect l="l" t="t" r="r" b="b"/>
              <a:pathLst>
                <a:path w="812800" h="698500" extrusionOk="0">
                  <a:moveTo>
                    <a:pt x="812800" y="349250"/>
                  </a:moveTo>
                  <a:lnTo>
                    <a:pt x="609600" y="698500"/>
                  </a:lnTo>
                  <a:lnTo>
                    <a:pt x="203200" y="698500"/>
                  </a:lnTo>
                  <a:lnTo>
                    <a:pt x="0" y="34925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812800" y="34925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666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33" name="Google Shape;653;p42">
              <a:extLst>
                <a:ext uri="{FF2B5EF4-FFF2-40B4-BE49-F238E27FC236}">
                  <a16:creationId xmlns:a16="http://schemas.microsoft.com/office/drawing/2014/main" xmlns="" id="{6245E18D-AC4F-4227-BFC2-27C135E6008D}"/>
                </a:ext>
              </a:extLst>
            </p:cNvPr>
            <p:cNvSpPr txBox="1"/>
            <p:nvPr/>
          </p:nvSpPr>
          <p:spPr>
            <a:xfrm>
              <a:off x="114300" y="-9525"/>
              <a:ext cx="5842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5000" b="1" dirty="0">
                  <a:solidFill>
                    <a:srgbClr val="FFFFFF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  <a:sym typeface="Libre Franklin Light"/>
                </a:rPr>
                <a:t>7</a:t>
              </a:r>
              <a:endParaRPr sz="5000" b="1" dirty="0"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D7D4A6C0-66D7-4801-8870-3CEAF24F8BEC}"/>
              </a:ext>
            </a:extLst>
          </p:cNvPr>
          <p:cNvSpPr txBox="1"/>
          <p:nvPr/>
        </p:nvSpPr>
        <p:spPr>
          <a:xfrm>
            <a:off x="2824471" y="1543716"/>
            <a:ext cx="1156335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ru-RU" sz="30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Порядок работы комиссии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D144C584-E36F-48F5-8B86-F4966F5163F3}"/>
              </a:ext>
            </a:extLst>
          </p:cNvPr>
          <p:cNvSpPr txBox="1"/>
          <p:nvPr/>
        </p:nvSpPr>
        <p:spPr>
          <a:xfrm>
            <a:off x="2824471" y="2575983"/>
            <a:ext cx="1156335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ru-RU" sz="30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Порядок взаимодействия заказчиков </a:t>
            </a:r>
          </a:p>
          <a:p>
            <a:pPr algn="l">
              <a:lnSpc>
                <a:spcPct val="100000"/>
              </a:lnSpc>
            </a:pPr>
            <a:r>
              <a:rPr lang="ru-RU" sz="30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с уполномоченным органом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9BD56A39-ACCE-4B16-96E6-218AD3EE4768}"/>
              </a:ext>
            </a:extLst>
          </p:cNvPr>
          <p:cNvSpPr txBox="1"/>
          <p:nvPr/>
        </p:nvSpPr>
        <p:spPr>
          <a:xfrm>
            <a:off x="2824471" y="3923037"/>
            <a:ext cx="1156335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ru-RU" sz="30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Требования к порядку разработки </a:t>
            </a:r>
          </a:p>
          <a:p>
            <a:pPr algn="l">
              <a:lnSpc>
                <a:spcPct val="100000"/>
              </a:lnSpc>
            </a:pPr>
            <a:r>
              <a:rPr lang="ru-RU" sz="30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и принятия правовых актов о нормировании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A1E1F0DD-D3AE-41A4-820D-56BCBED6533A}"/>
              </a:ext>
            </a:extLst>
          </p:cNvPr>
          <p:cNvSpPr txBox="1"/>
          <p:nvPr/>
        </p:nvSpPr>
        <p:spPr>
          <a:xfrm>
            <a:off x="2824471" y="5165099"/>
            <a:ext cx="1156335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ru-RU" sz="30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Правила определения требований </a:t>
            </a:r>
          </a:p>
          <a:p>
            <a:pPr algn="l">
              <a:lnSpc>
                <a:spcPct val="100000"/>
              </a:lnSpc>
            </a:pPr>
            <a:r>
              <a:rPr lang="ru-RU" sz="30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к закупаемым ТРУ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34517344-F35B-4BFE-8774-8FA615B45C19}"/>
              </a:ext>
            </a:extLst>
          </p:cNvPr>
          <p:cNvSpPr txBox="1"/>
          <p:nvPr/>
        </p:nvSpPr>
        <p:spPr>
          <a:xfrm>
            <a:off x="2824471" y="6697432"/>
            <a:ext cx="1156335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ru-RU" sz="30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Правила определения нормативных затрат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0B6B55A1-639E-4BD2-8BFE-0913F7415164}"/>
              </a:ext>
            </a:extLst>
          </p:cNvPr>
          <p:cNvSpPr txBox="1"/>
          <p:nvPr/>
        </p:nvSpPr>
        <p:spPr>
          <a:xfrm>
            <a:off x="2824471" y="7737138"/>
            <a:ext cx="1156335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ru-RU" sz="30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Случаи осуществления банковского </a:t>
            </a:r>
          </a:p>
          <a:p>
            <a:pPr algn="l">
              <a:lnSpc>
                <a:spcPct val="100000"/>
              </a:lnSpc>
            </a:pPr>
            <a:r>
              <a:rPr lang="ru-RU" sz="30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сопровождения контрактов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03606ADD-B118-41F6-9341-3C6DF6054210}"/>
              </a:ext>
            </a:extLst>
          </p:cNvPr>
          <p:cNvSpPr txBox="1"/>
          <p:nvPr/>
        </p:nvSpPr>
        <p:spPr>
          <a:xfrm>
            <a:off x="2824471" y="9191423"/>
            <a:ext cx="1156335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ru-RU" sz="30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Ведомственный контроль</a:t>
            </a:r>
          </a:p>
        </p:txBody>
      </p:sp>
      <p:sp>
        <p:nvSpPr>
          <p:cNvPr id="41" name="Google Shape;402;p32">
            <a:extLst>
              <a:ext uri="{FF2B5EF4-FFF2-40B4-BE49-F238E27FC236}">
                <a16:creationId xmlns:a16="http://schemas.microsoft.com/office/drawing/2014/main" xmlns="" id="{7BB03FC8-DF05-4D36-A24A-7A220D8C9B9C}"/>
              </a:ext>
            </a:extLst>
          </p:cNvPr>
          <p:cNvSpPr/>
          <p:nvPr/>
        </p:nvSpPr>
        <p:spPr>
          <a:xfrm rot="5400000">
            <a:off x="14008808" y="-1596412"/>
            <a:ext cx="758027" cy="6899490"/>
          </a:xfrm>
          <a:custGeom>
            <a:avLst/>
            <a:gdLst/>
            <a:ahLst/>
            <a:cxnLst/>
            <a:rect l="l" t="t" r="r" b="b"/>
            <a:pathLst>
              <a:path w="525324" h="786951" extrusionOk="0">
                <a:moveTo>
                  <a:pt x="525324" y="0"/>
                </a:moveTo>
                <a:lnTo>
                  <a:pt x="525324" y="672651"/>
                </a:lnTo>
                <a:lnTo>
                  <a:pt x="262662" y="786951"/>
                </a:lnTo>
                <a:lnTo>
                  <a:pt x="0" y="672651"/>
                </a:lnTo>
                <a:lnTo>
                  <a:pt x="0" y="0"/>
                </a:lnTo>
                <a:lnTo>
                  <a:pt x="525324" y="0"/>
                </a:lnTo>
                <a:close/>
              </a:path>
            </a:pathLst>
          </a:custGeom>
          <a:solidFill>
            <a:srgbClr val="2994E5"/>
          </a:solidFill>
          <a:ln>
            <a:noFill/>
          </a:ln>
        </p:spPr>
        <p:txBody>
          <a:bodyPr anchor="ctr" anchorCtr="0"/>
          <a:lstStyle/>
          <a:p>
            <a:endParaRPr lang="ru-RU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F91BB504-7956-4E4B-A0C6-34019C0C2E4D}"/>
              </a:ext>
            </a:extLst>
          </p:cNvPr>
          <p:cNvSpPr txBox="1"/>
          <p:nvPr/>
        </p:nvSpPr>
        <p:spPr>
          <a:xfrm>
            <a:off x="12817891" y="1603930"/>
            <a:ext cx="1156335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ru-RU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ст. 39 Закона № 44-ФЗ</a:t>
            </a:r>
          </a:p>
        </p:txBody>
      </p:sp>
      <p:sp>
        <p:nvSpPr>
          <p:cNvPr id="43" name="Google Shape;402;p32">
            <a:extLst>
              <a:ext uri="{FF2B5EF4-FFF2-40B4-BE49-F238E27FC236}">
                <a16:creationId xmlns:a16="http://schemas.microsoft.com/office/drawing/2014/main" xmlns="" id="{6F17E707-D867-4E8A-B4B2-329DC9F54CCB}"/>
              </a:ext>
            </a:extLst>
          </p:cNvPr>
          <p:cNvSpPr/>
          <p:nvPr/>
        </p:nvSpPr>
        <p:spPr>
          <a:xfrm rot="5400000">
            <a:off x="14008807" y="-322578"/>
            <a:ext cx="758027" cy="6899490"/>
          </a:xfrm>
          <a:custGeom>
            <a:avLst/>
            <a:gdLst/>
            <a:ahLst/>
            <a:cxnLst/>
            <a:rect l="l" t="t" r="r" b="b"/>
            <a:pathLst>
              <a:path w="525324" h="786951" extrusionOk="0">
                <a:moveTo>
                  <a:pt x="525324" y="0"/>
                </a:moveTo>
                <a:lnTo>
                  <a:pt x="525324" y="672651"/>
                </a:lnTo>
                <a:lnTo>
                  <a:pt x="262662" y="786951"/>
                </a:lnTo>
                <a:lnTo>
                  <a:pt x="0" y="672651"/>
                </a:lnTo>
                <a:lnTo>
                  <a:pt x="0" y="0"/>
                </a:lnTo>
                <a:lnTo>
                  <a:pt x="525324" y="0"/>
                </a:lnTo>
                <a:close/>
              </a:path>
            </a:pathLst>
          </a:custGeom>
          <a:solidFill>
            <a:srgbClr val="2994E5"/>
          </a:solidFill>
          <a:ln>
            <a:noFill/>
          </a:ln>
        </p:spPr>
        <p:txBody>
          <a:bodyPr anchor="ctr" anchorCtr="0"/>
          <a:lstStyle/>
          <a:p>
            <a:endParaRPr lang="ru-RU" dirty="0"/>
          </a:p>
        </p:txBody>
      </p:sp>
      <p:sp>
        <p:nvSpPr>
          <p:cNvPr id="44" name="Google Shape;402;p32">
            <a:extLst>
              <a:ext uri="{FF2B5EF4-FFF2-40B4-BE49-F238E27FC236}">
                <a16:creationId xmlns:a16="http://schemas.microsoft.com/office/drawing/2014/main" xmlns="" id="{CEBE38CD-93A4-4AF7-B2F0-CC6E889B1137}"/>
              </a:ext>
            </a:extLst>
          </p:cNvPr>
          <p:cNvSpPr/>
          <p:nvPr/>
        </p:nvSpPr>
        <p:spPr>
          <a:xfrm rot="5400000">
            <a:off x="14008807" y="1004949"/>
            <a:ext cx="758027" cy="6899490"/>
          </a:xfrm>
          <a:custGeom>
            <a:avLst/>
            <a:gdLst/>
            <a:ahLst/>
            <a:cxnLst/>
            <a:rect l="l" t="t" r="r" b="b"/>
            <a:pathLst>
              <a:path w="525324" h="786951" extrusionOk="0">
                <a:moveTo>
                  <a:pt x="525324" y="0"/>
                </a:moveTo>
                <a:lnTo>
                  <a:pt x="525324" y="672651"/>
                </a:lnTo>
                <a:lnTo>
                  <a:pt x="262662" y="786951"/>
                </a:lnTo>
                <a:lnTo>
                  <a:pt x="0" y="672651"/>
                </a:lnTo>
                <a:lnTo>
                  <a:pt x="0" y="0"/>
                </a:lnTo>
                <a:lnTo>
                  <a:pt x="525324" y="0"/>
                </a:lnTo>
                <a:close/>
              </a:path>
            </a:pathLst>
          </a:custGeom>
          <a:solidFill>
            <a:srgbClr val="2994E5"/>
          </a:solidFill>
          <a:ln>
            <a:noFill/>
          </a:ln>
        </p:spPr>
        <p:txBody>
          <a:bodyPr anchor="ctr" anchorCtr="0"/>
          <a:lstStyle/>
          <a:p>
            <a:endParaRPr lang="ru-RU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BCC7D03E-0AD4-49A4-88EF-D49792C99D95}"/>
              </a:ext>
            </a:extLst>
          </p:cNvPr>
          <p:cNvSpPr txBox="1"/>
          <p:nvPr/>
        </p:nvSpPr>
        <p:spPr>
          <a:xfrm>
            <a:off x="12817891" y="2892204"/>
            <a:ext cx="1156335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ru-RU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п. 10 ст. 26 Закона № 44-ФЗ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FBF44780-5261-48E8-8AF8-AEF3EC4FC7CB}"/>
              </a:ext>
            </a:extLst>
          </p:cNvPr>
          <p:cNvSpPr txBox="1"/>
          <p:nvPr/>
        </p:nvSpPr>
        <p:spPr>
          <a:xfrm>
            <a:off x="12506325" y="3993715"/>
            <a:ext cx="461429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ст. 19 Закона № 44-ФЗ</a:t>
            </a:r>
          </a:p>
          <a:p>
            <a:pPr algn="ctr">
              <a:lnSpc>
                <a:spcPct val="100000"/>
              </a:lnSpc>
            </a:pPr>
            <a:r>
              <a:rPr lang="ru-RU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ПП РФ от 18.05.2015 № 476</a:t>
            </a:r>
          </a:p>
        </p:txBody>
      </p:sp>
      <p:sp>
        <p:nvSpPr>
          <p:cNvPr id="47" name="Google Shape;402;p32">
            <a:extLst>
              <a:ext uri="{FF2B5EF4-FFF2-40B4-BE49-F238E27FC236}">
                <a16:creationId xmlns:a16="http://schemas.microsoft.com/office/drawing/2014/main" xmlns="" id="{C5254C5D-EBBE-46E3-A475-A119FFBA69DE}"/>
              </a:ext>
            </a:extLst>
          </p:cNvPr>
          <p:cNvSpPr/>
          <p:nvPr/>
        </p:nvSpPr>
        <p:spPr>
          <a:xfrm rot="5400000">
            <a:off x="14008807" y="2290505"/>
            <a:ext cx="758027" cy="6899490"/>
          </a:xfrm>
          <a:custGeom>
            <a:avLst/>
            <a:gdLst/>
            <a:ahLst/>
            <a:cxnLst/>
            <a:rect l="l" t="t" r="r" b="b"/>
            <a:pathLst>
              <a:path w="525324" h="786951" extrusionOk="0">
                <a:moveTo>
                  <a:pt x="525324" y="0"/>
                </a:moveTo>
                <a:lnTo>
                  <a:pt x="525324" y="672651"/>
                </a:lnTo>
                <a:lnTo>
                  <a:pt x="262662" y="786951"/>
                </a:lnTo>
                <a:lnTo>
                  <a:pt x="0" y="672651"/>
                </a:lnTo>
                <a:lnTo>
                  <a:pt x="0" y="0"/>
                </a:lnTo>
                <a:lnTo>
                  <a:pt x="525324" y="0"/>
                </a:lnTo>
                <a:close/>
              </a:path>
            </a:pathLst>
          </a:custGeom>
          <a:solidFill>
            <a:srgbClr val="2994E5"/>
          </a:solidFill>
          <a:ln>
            <a:noFill/>
          </a:ln>
        </p:spPr>
        <p:txBody>
          <a:bodyPr anchor="ctr" anchorCtr="0"/>
          <a:lstStyle/>
          <a:p>
            <a:endParaRPr lang="ru-RU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425F264D-BA47-42E4-883A-538FDE29DEBC}"/>
              </a:ext>
            </a:extLst>
          </p:cNvPr>
          <p:cNvSpPr txBox="1"/>
          <p:nvPr/>
        </p:nvSpPr>
        <p:spPr>
          <a:xfrm>
            <a:off x="12506325" y="5279271"/>
            <a:ext cx="461429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ст. 19 Закона № 44-ФЗ</a:t>
            </a:r>
          </a:p>
          <a:p>
            <a:pPr algn="ctr">
              <a:lnSpc>
                <a:spcPct val="100000"/>
              </a:lnSpc>
            </a:pPr>
            <a:r>
              <a:rPr lang="ru-RU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ПП РФ от 02.09.2015 № 927</a:t>
            </a:r>
          </a:p>
        </p:txBody>
      </p:sp>
      <p:sp>
        <p:nvSpPr>
          <p:cNvPr id="49" name="Google Shape;402;p32">
            <a:extLst>
              <a:ext uri="{FF2B5EF4-FFF2-40B4-BE49-F238E27FC236}">
                <a16:creationId xmlns:a16="http://schemas.microsoft.com/office/drawing/2014/main" xmlns="" id="{ED40423B-663E-4AB1-8327-6CD361D7E5ED}"/>
              </a:ext>
            </a:extLst>
          </p:cNvPr>
          <p:cNvSpPr/>
          <p:nvPr/>
        </p:nvSpPr>
        <p:spPr>
          <a:xfrm rot="5400000">
            <a:off x="14008807" y="3583179"/>
            <a:ext cx="758027" cy="6899490"/>
          </a:xfrm>
          <a:custGeom>
            <a:avLst/>
            <a:gdLst/>
            <a:ahLst/>
            <a:cxnLst/>
            <a:rect l="l" t="t" r="r" b="b"/>
            <a:pathLst>
              <a:path w="525324" h="786951" extrusionOk="0">
                <a:moveTo>
                  <a:pt x="525324" y="0"/>
                </a:moveTo>
                <a:lnTo>
                  <a:pt x="525324" y="672651"/>
                </a:lnTo>
                <a:lnTo>
                  <a:pt x="262662" y="786951"/>
                </a:lnTo>
                <a:lnTo>
                  <a:pt x="0" y="672651"/>
                </a:lnTo>
                <a:lnTo>
                  <a:pt x="0" y="0"/>
                </a:lnTo>
                <a:lnTo>
                  <a:pt x="525324" y="0"/>
                </a:lnTo>
                <a:close/>
              </a:path>
            </a:pathLst>
          </a:custGeom>
          <a:solidFill>
            <a:srgbClr val="2994E5"/>
          </a:solidFill>
          <a:ln>
            <a:noFill/>
          </a:ln>
        </p:spPr>
        <p:txBody>
          <a:bodyPr anchor="ctr" anchorCtr="0"/>
          <a:lstStyle/>
          <a:p>
            <a:endParaRPr lang="ru-RU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2C3A7C65-42C6-43EA-98F7-DDE3D308EB08}"/>
              </a:ext>
            </a:extLst>
          </p:cNvPr>
          <p:cNvSpPr txBox="1"/>
          <p:nvPr/>
        </p:nvSpPr>
        <p:spPr>
          <a:xfrm>
            <a:off x="12506325" y="6571945"/>
            <a:ext cx="461429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ст. 19 Закона № 44-ФЗ</a:t>
            </a:r>
          </a:p>
          <a:p>
            <a:pPr algn="ctr">
              <a:lnSpc>
                <a:spcPct val="100000"/>
              </a:lnSpc>
            </a:pPr>
            <a:r>
              <a:rPr lang="ru-RU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ПП РФ от 20.10.2014 № 1084</a:t>
            </a:r>
          </a:p>
        </p:txBody>
      </p:sp>
      <p:sp>
        <p:nvSpPr>
          <p:cNvPr id="51" name="Google Shape;402;p32">
            <a:extLst>
              <a:ext uri="{FF2B5EF4-FFF2-40B4-BE49-F238E27FC236}">
                <a16:creationId xmlns:a16="http://schemas.microsoft.com/office/drawing/2014/main" xmlns="" id="{9F3B5B7C-3615-4FD0-87E9-D11C4A68B4DC}"/>
              </a:ext>
            </a:extLst>
          </p:cNvPr>
          <p:cNvSpPr/>
          <p:nvPr/>
        </p:nvSpPr>
        <p:spPr>
          <a:xfrm rot="5400000">
            <a:off x="14008807" y="4800005"/>
            <a:ext cx="758027" cy="6899490"/>
          </a:xfrm>
          <a:custGeom>
            <a:avLst/>
            <a:gdLst/>
            <a:ahLst/>
            <a:cxnLst/>
            <a:rect l="l" t="t" r="r" b="b"/>
            <a:pathLst>
              <a:path w="525324" h="786951" extrusionOk="0">
                <a:moveTo>
                  <a:pt x="525324" y="0"/>
                </a:moveTo>
                <a:lnTo>
                  <a:pt x="525324" y="672651"/>
                </a:lnTo>
                <a:lnTo>
                  <a:pt x="262662" y="786951"/>
                </a:lnTo>
                <a:lnTo>
                  <a:pt x="0" y="672651"/>
                </a:lnTo>
                <a:lnTo>
                  <a:pt x="0" y="0"/>
                </a:lnTo>
                <a:lnTo>
                  <a:pt x="525324" y="0"/>
                </a:lnTo>
                <a:close/>
              </a:path>
            </a:pathLst>
          </a:custGeom>
          <a:solidFill>
            <a:srgbClr val="2994E5"/>
          </a:solidFill>
          <a:ln>
            <a:noFill/>
          </a:ln>
        </p:spPr>
        <p:txBody>
          <a:bodyPr anchor="ctr" anchorCtr="0"/>
          <a:lstStyle/>
          <a:p>
            <a:endParaRPr lang="ru-RU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2A86E2CB-D7A0-4381-9A6D-F98A32A6097C}"/>
              </a:ext>
            </a:extLst>
          </p:cNvPr>
          <p:cNvSpPr txBox="1"/>
          <p:nvPr/>
        </p:nvSpPr>
        <p:spPr>
          <a:xfrm>
            <a:off x="12506325" y="7788771"/>
            <a:ext cx="461429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ст. 35 Закона № 44-ФЗ</a:t>
            </a:r>
          </a:p>
          <a:p>
            <a:pPr algn="ctr">
              <a:lnSpc>
                <a:spcPct val="100000"/>
              </a:lnSpc>
            </a:pPr>
            <a:r>
              <a:rPr lang="ru-RU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ПП РФ от 20.09.2014 № 963</a:t>
            </a:r>
          </a:p>
        </p:txBody>
      </p:sp>
      <p:sp>
        <p:nvSpPr>
          <p:cNvPr id="53" name="Google Shape;402;p32">
            <a:extLst>
              <a:ext uri="{FF2B5EF4-FFF2-40B4-BE49-F238E27FC236}">
                <a16:creationId xmlns:a16="http://schemas.microsoft.com/office/drawing/2014/main" xmlns="" id="{87554279-1AB4-42CD-9C5E-77E1C70937E3}"/>
              </a:ext>
            </a:extLst>
          </p:cNvPr>
          <p:cNvSpPr/>
          <p:nvPr/>
        </p:nvSpPr>
        <p:spPr>
          <a:xfrm rot="5400000">
            <a:off x="14008807" y="6067455"/>
            <a:ext cx="758027" cy="6899490"/>
          </a:xfrm>
          <a:custGeom>
            <a:avLst/>
            <a:gdLst/>
            <a:ahLst/>
            <a:cxnLst/>
            <a:rect l="l" t="t" r="r" b="b"/>
            <a:pathLst>
              <a:path w="525324" h="786951" extrusionOk="0">
                <a:moveTo>
                  <a:pt x="525324" y="0"/>
                </a:moveTo>
                <a:lnTo>
                  <a:pt x="525324" y="672651"/>
                </a:lnTo>
                <a:lnTo>
                  <a:pt x="262662" y="786951"/>
                </a:lnTo>
                <a:lnTo>
                  <a:pt x="0" y="672651"/>
                </a:lnTo>
                <a:lnTo>
                  <a:pt x="0" y="0"/>
                </a:lnTo>
                <a:lnTo>
                  <a:pt x="525324" y="0"/>
                </a:lnTo>
                <a:close/>
              </a:path>
            </a:pathLst>
          </a:custGeom>
          <a:solidFill>
            <a:srgbClr val="2994E5"/>
          </a:solidFill>
          <a:ln>
            <a:noFill/>
          </a:ln>
        </p:spPr>
        <p:txBody>
          <a:bodyPr anchor="ctr" anchorCtr="0"/>
          <a:lstStyle/>
          <a:p>
            <a:endParaRPr lang="ru-RU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3E905215-8582-4AAE-887C-0CD9D900B007}"/>
              </a:ext>
            </a:extLst>
          </p:cNvPr>
          <p:cNvSpPr txBox="1"/>
          <p:nvPr/>
        </p:nvSpPr>
        <p:spPr>
          <a:xfrm>
            <a:off x="12535517" y="9278672"/>
            <a:ext cx="461429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ст. 100 Закона № 44-ФЗ</a:t>
            </a:r>
          </a:p>
        </p:txBody>
      </p:sp>
    </p:spTree>
    <p:extLst>
      <p:ext uri="{BB962C8B-B14F-4D97-AF65-F5344CB8AC3E}">
        <p14:creationId xmlns:p14="http://schemas.microsoft.com/office/powerpoint/2010/main" xmlns="" val="2598565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4E97"/>
        </a:solidFill>
        <a:effectLst/>
      </p:bgPr>
    </p:bg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211;p20">
            <a:extLst>
              <a:ext uri="{FF2B5EF4-FFF2-40B4-BE49-F238E27FC236}">
                <a16:creationId xmlns:a16="http://schemas.microsoft.com/office/drawing/2014/main" xmlns="" id="{44815C16-8500-4F6A-BB1F-7E3FBC3F89EB}"/>
              </a:ext>
            </a:extLst>
          </p:cNvPr>
          <p:cNvSpPr/>
          <p:nvPr/>
        </p:nvSpPr>
        <p:spPr>
          <a:xfrm>
            <a:off x="16207359" y="-909100"/>
            <a:ext cx="3140317" cy="2666780"/>
          </a:xfrm>
          <a:custGeom>
            <a:avLst/>
            <a:gdLst/>
            <a:ahLst/>
            <a:cxnLst/>
            <a:rect l="l" t="t" r="r" b="b"/>
            <a:pathLst>
              <a:path w="6326018" h="5372100" extrusionOk="0">
                <a:moveTo>
                  <a:pt x="4775348" y="0"/>
                </a:moveTo>
                <a:lnTo>
                  <a:pt x="1550670" y="0"/>
                </a:lnTo>
                <a:lnTo>
                  <a:pt x="0" y="2686050"/>
                </a:lnTo>
                <a:lnTo>
                  <a:pt x="1550670" y="5372100"/>
                </a:lnTo>
                <a:lnTo>
                  <a:pt x="4775348" y="5372100"/>
                </a:lnTo>
                <a:lnTo>
                  <a:pt x="6326018" y="2686050"/>
                </a:lnTo>
                <a:lnTo>
                  <a:pt x="4775348" y="0"/>
                </a:lnTo>
                <a:close/>
              </a:path>
            </a:pathLst>
          </a:custGeom>
          <a:solidFill>
            <a:srgbClr val="2994E5"/>
          </a:solidFill>
          <a:ln>
            <a:noFill/>
          </a:ln>
        </p:spPr>
      </p:sp>
      <p:cxnSp>
        <p:nvCxnSpPr>
          <p:cNvPr id="219" name="Google Shape;219;p21"/>
          <p:cNvCxnSpPr/>
          <p:nvPr/>
        </p:nvCxnSpPr>
        <p:spPr>
          <a:xfrm>
            <a:off x="-2706423" y="596900"/>
            <a:ext cx="6492240" cy="0"/>
          </a:xfrm>
          <a:prstGeom prst="straightConnector1">
            <a:avLst/>
          </a:prstGeom>
          <a:noFill/>
          <a:ln w="381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20" name="Google Shape;220;p21"/>
          <p:cNvCxnSpPr/>
          <p:nvPr/>
        </p:nvCxnSpPr>
        <p:spPr>
          <a:xfrm>
            <a:off x="14591446" y="596900"/>
            <a:ext cx="6492240" cy="0"/>
          </a:xfrm>
          <a:prstGeom prst="straightConnector1">
            <a:avLst/>
          </a:prstGeom>
          <a:noFill/>
          <a:ln w="381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" name="Google Shape;204;p20">
            <a:extLst>
              <a:ext uri="{FF2B5EF4-FFF2-40B4-BE49-F238E27FC236}">
                <a16:creationId xmlns:a16="http://schemas.microsoft.com/office/drawing/2014/main" xmlns="" id="{AFA94D6B-8391-43B6-8783-BC8D94F87198}"/>
              </a:ext>
            </a:extLst>
          </p:cNvPr>
          <p:cNvSpPr txBox="1"/>
          <p:nvPr/>
        </p:nvSpPr>
        <p:spPr>
          <a:xfrm>
            <a:off x="3785817" y="319517"/>
            <a:ext cx="10716366" cy="1292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000" b="1" i="0" u="none" strike="noStrike" cap="none" dirty="0">
                <a:solidFill>
                  <a:srgbClr val="FFFFFF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Libre Baskerville"/>
                <a:sym typeface="Libre Baskerville"/>
              </a:rPr>
              <a:t>ТРЕБОВАНИЯ К АКТАМ </a:t>
            </a:r>
          </a:p>
          <a:p>
            <a:pPr marL="0" marR="0" lvl="0" indent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000" b="1" i="0" u="none" strike="noStrike" cap="none" dirty="0">
                <a:solidFill>
                  <a:srgbClr val="FFFFFF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Libre Baskerville"/>
                <a:sym typeface="Libre Baskerville"/>
              </a:rPr>
              <a:t>О НОРМИРОВАНИИ</a:t>
            </a:r>
          </a:p>
        </p:txBody>
      </p:sp>
      <p:sp>
        <p:nvSpPr>
          <p:cNvPr id="43" name="Google Shape;402;p32">
            <a:extLst>
              <a:ext uri="{FF2B5EF4-FFF2-40B4-BE49-F238E27FC236}">
                <a16:creationId xmlns:a16="http://schemas.microsoft.com/office/drawing/2014/main" xmlns="" id="{6F17E707-D867-4E8A-B4B2-329DC9F54CCB}"/>
              </a:ext>
            </a:extLst>
          </p:cNvPr>
          <p:cNvSpPr/>
          <p:nvPr/>
        </p:nvSpPr>
        <p:spPr>
          <a:xfrm rot="16200000">
            <a:off x="4376654" y="-121927"/>
            <a:ext cx="758027" cy="6899490"/>
          </a:xfrm>
          <a:custGeom>
            <a:avLst/>
            <a:gdLst/>
            <a:ahLst/>
            <a:cxnLst/>
            <a:rect l="l" t="t" r="r" b="b"/>
            <a:pathLst>
              <a:path w="525324" h="786951" extrusionOk="0">
                <a:moveTo>
                  <a:pt x="525324" y="0"/>
                </a:moveTo>
                <a:lnTo>
                  <a:pt x="525324" y="672651"/>
                </a:lnTo>
                <a:lnTo>
                  <a:pt x="262662" y="786951"/>
                </a:lnTo>
                <a:lnTo>
                  <a:pt x="0" y="672651"/>
                </a:lnTo>
                <a:lnTo>
                  <a:pt x="0" y="0"/>
                </a:lnTo>
                <a:lnTo>
                  <a:pt x="525324" y="0"/>
                </a:lnTo>
                <a:close/>
              </a:path>
            </a:pathLst>
          </a:custGeom>
          <a:solidFill>
            <a:srgbClr val="2994E5"/>
          </a:solidFill>
          <a:ln>
            <a:noFill/>
          </a:ln>
        </p:spPr>
        <p:txBody>
          <a:bodyPr anchor="ctr" anchorCtr="0"/>
          <a:lstStyle/>
          <a:p>
            <a:endParaRPr lang="ru-RU" dirty="0"/>
          </a:p>
        </p:txBody>
      </p:sp>
      <p:sp>
        <p:nvSpPr>
          <p:cNvPr id="44" name="Google Shape;402;p32">
            <a:extLst>
              <a:ext uri="{FF2B5EF4-FFF2-40B4-BE49-F238E27FC236}">
                <a16:creationId xmlns:a16="http://schemas.microsoft.com/office/drawing/2014/main" xmlns="" id="{CEBE38CD-93A4-4AF7-B2F0-CC6E889B1137}"/>
              </a:ext>
            </a:extLst>
          </p:cNvPr>
          <p:cNvSpPr/>
          <p:nvPr/>
        </p:nvSpPr>
        <p:spPr>
          <a:xfrm rot="16200000">
            <a:off x="4376655" y="3418890"/>
            <a:ext cx="758027" cy="6899490"/>
          </a:xfrm>
          <a:custGeom>
            <a:avLst/>
            <a:gdLst/>
            <a:ahLst/>
            <a:cxnLst/>
            <a:rect l="l" t="t" r="r" b="b"/>
            <a:pathLst>
              <a:path w="525324" h="786951" extrusionOk="0">
                <a:moveTo>
                  <a:pt x="525324" y="0"/>
                </a:moveTo>
                <a:lnTo>
                  <a:pt x="525324" y="672651"/>
                </a:lnTo>
                <a:lnTo>
                  <a:pt x="262662" y="786951"/>
                </a:lnTo>
                <a:lnTo>
                  <a:pt x="0" y="672651"/>
                </a:lnTo>
                <a:lnTo>
                  <a:pt x="0" y="0"/>
                </a:lnTo>
                <a:lnTo>
                  <a:pt x="525324" y="0"/>
                </a:lnTo>
                <a:close/>
              </a:path>
            </a:pathLst>
          </a:custGeom>
          <a:solidFill>
            <a:srgbClr val="2994E5"/>
          </a:solidFill>
          <a:ln>
            <a:noFill/>
          </a:ln>
        </p:spPr>
        <p:txBody>
          <a:bodyPr anchor="ctr" anchorCtr="0"/>
          <a:lstStyle/>
          <a:p>
            <a:endParaRPr lang="ru-RU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BCC7D03E-0AD4-49A4-88EF-D49792C99D95}"/>
              </a:ext>
            </a:extLst>
          </p:cNvPr>
          <p:cNvSpPr txBox="1"/>
          <p:nvPr/>
        </p:nvSpPr>
        <p:spPr>
          <a:xfrm>
            <a:off x="1498727" y="3037419"/>
            <a:ext cx="1156335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ru-RU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ч. 6 ст. 19 Закона № 44-ФЗ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FBF44780-5261-48E8-8AF8-AEF3EC4FC7CB}"/>
              </a:ext>
            </a:extLst>
          </p:cNvPr>
          <p:cNvSpPr txBox="1"/>
          <p:nvPr/>
        </p:nvSpPr>
        <p:spPr>
          <a:xfrm>
            <a:off x="1498727" y="6437749"/>
            <a:ext cx="461429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ПП РФ от 19.05.2015 №</a:t>
            </a:r>
            <a:r>
              <a:rPr lang="en-US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 479</a:t>
            </a:r>
            <a:endParaRPr lang="ru-RU" sz="2500" b="1" dirty="0">
              <a:solidFill>
                <a:schemeClr val="bg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algn="ctr">
              <a:lnSpc>
                <a:spcPct val="100000"/>
              </a:lnSpc>
            </a:pPr>
            <a:r>
              <a:rPr lang="ru-RU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ПП </a:t>
            </a:r>
            <a:r>
              <a:rPr lang="ru-RU" sz="2500" b="1" dirty="0" err="1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УО</a:t>
            </a:r>
            <a:r>
              <a:rPr lang="ru-RU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 от 07.09.2015 №</a:t>
            </a:r>
            <a:r>
              <a:rPr lang="en-US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 444-</a:t>
            </a:r>
            <a:r>
              <a:rPr lang="ru-RU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5D43A822-0FBC-4416-BD02-26EA2FDA0983}"/>
              </a:ext>
            </a:extLst>
          </p:cNvPr>
          <p:cNvSpPr txBox="1"/>
          <p:nvPr/>
        </p:nvSpPr>
        <p:spPr>
          <a:xfrm>
            <a:off x="8991600" y="2157260"/>
            <a:ext cx="8280209" cy="2092881"/>
          </a:xfrm>
          <a:prstGeom prst="rect">
            <a:avLst/>
          </a:prstGeom>
          <a:noFill/>
          <a:ln w="38100">
            <a:solidFill>
              <a:srgbClr val="00B0F0"/>
            </a:solidFill>
            <a:prstDash val="lgDash"/>
          </a:ln>
        </p:spPr>
        <p:txBody>
          <a:bodyPr wrap="square">
            <a:spAutoFit/>
          </a:bodyPr>
          <a:lstStyle/>
          <a:p>
            <a:pPr indent="360363" algn="just"/>
            <a:r>
              <a:rPr lang="ru-RU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</a:t>
            </a:r>
            <a:r>
              <a:rPr lang="ru-RU" sz="2500" b="1" i="0" u="none" strike="noStrike" baseline="0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одлежат размещению в </a:t>
            </a:r>
            <a:r>
              <a:rPr lang="ru-RU" sz="2500" b="1" i="0" u="none" strike="noStrike" baseline="0" dirty="0" err="1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ЕИС</a:t>
            </a:r>
            <a:r>
              <a:rPr lang="ru-RU" sz="2500" b="1" i="0" u="none" strike="noStrike" baseline="0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:</a:t>
            </a:r>
          </a:p>
          <a:p>
            <a:pPr indent="360363" algn="just"/>
            <a:endParaRPr lang="ru-RU" sz="1000" b="1" i="0" u="none" strike="noStrike" baseline="0" dirty="0">
              <a:solidFill>
                <a:schemeClr val="bg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algn="just"/>
            <a:r>
              <a:rPr lang="ru-RU" sz="2500" b="1" i="0" u="none" strike="noStrike" baseline="0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1) Правила нормирования</a:t>
            </a:r>
            <a:r>
              <a:rPr lang="ru-RU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;</a:t>
            </a:r>
          </a:p>
          <a:p>
            <a:pPr algn="just"/>
            <a:endParaRPr lang="ru-RU" sz="1000" b="1" dirty="0">
              <a:solidFill>
                <a:schemeClr val="bg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algn="just"/>
            <a:r>
              <a:rPr lang="ru-RU" sz="2500" b="1" i="0" u="none" strike="noStrike" baseline="0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2) Требования к отдельным видам ТРУ;</a:t>
            </a:r>
          </a:p>
          <a:p>
            <a:pPr algn="just"/>
            <a:r>
              <a:rPr lang="ru-RU" sz="1000" b="1" i="0" u="none" strike="noStrike" baseline="0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 </a:t>
            </a:r>
          </a:p>
          <a:p>
            <a:pPr algn="just"/>
            <a:r>
              <a:rPr lang="ru-RU" sz="2500" b="1" i="0" u="none" strike="noStrike" baseline="0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3) </a:t>
            </a:r>
            <a:r>
              <a:rPr lang="ru-RU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Н</a:t>
            </a:r>
            <a:r>
              <a:rPr lang="ru-RU" sz="2500" b="1" i="0" u="none" strike="noStrike" baseline="0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ормативные затраты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A5F285D6-159C-4C20-B48B-7D7809A133CF}"/>
              </a:ext>
            </a:extLst>
          </p:cNvPr>
          <p:cNvSpPr txBox="1"/>
          <p:nvPr/>
        </p:nvSpPr>
        <p:spPr>
          <a:xfrm>
            <a:off x="8991600" y="4939713"/>
            <a:ext cx="8280209" cy="4401205"/>
          </a:xfrm>
          <a:prstGeom prst="rect">
            <a:avLst/>
          </a:prstGeom>
          <a:noFill/>
          <a:ln w="38100">
            <a:solidFill>
              <a:srgbClr val="00B0F0"/>
            </a:solidFill>
            <a:prstDash val="lgDash"/>
          </a:ln>
        </p:spPr>
        <p:txBody>
          <a:bodyPr wrap="square">
            <a:spAutoFit/>
          </a:bodyPr>
          <a:lstStyle/>
          <a:p>
            <a:pPr indent="360363" algn="just"/>
            <a:r>
              <a:rPr lang="ru-RU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Сроки проведения </a:t>
            </a:r>
            <a:r>
              <a:rPr lang="ru-RU" sz="2500" b="1" i="0" u="none" strike="noStrike" baseline="0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обсуждения в целях общественного контроля проектов правовых актов о нормировании в </a:t>
            </a:r>
            <a:r>
              <a:rPr lang="ru-RU" sz="2500" b="1" i="0" u="none" strike="noStrike" baseline="0" dirty="0" err="1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ЕИС</a:t>
            </a:r>
            <a:r>
              <a:rPr lang="ru-RU" sz="2500" b="1" i="0" u="none" strike="noStrike" baseline="0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:</a:t>
            </a:r>
          </a:p>
          <a:p>
            <a:pPr indent="360363" algn="just"/>
            <a:endParaRPr lang="ru-RU" sz="1000" b="1" i="0" u="none" strike="noStrike" baseline="0" dirty="0">
              <a:solidFill>
                <a:schemeClr val="bg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indent="360363" algn="just"/>
            <a:r>
              <a:rPr lang="ru-RU" sz="2500" b="1" i="0" u="none" strike="noStrike" baseline="0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1) Срок проведения обсуждения не может быть менее </a:t>
            </a:r>
            <a:r>
              <a:rPr lang="ru-RU" sz="2500" b="1" i="0" u="sng" strike="noStrike" baseline="0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5 рабочих дней </a:t>
            </a:r>
            <a:r>
              <a:rPr lang="ru-RU" sz="2500" b="1" i="0" u="none" strike="noStrike" baseline="0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со дня размещения проектов правовых актов;</a:t>
            </a:r>
          </a:p>
          <a:p>
            <a:pPr indent="360363" algn="just"/>
            <a:endParaRPr lang="ru-RU" sz="1000" b="1" i="0" u="none" strike="noStrike" baseline="0" dirty="0">
              <a:solidFill>
                <a:schemeClr val="bg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indent="360363" algn="just"/>
            <a:r>
              <a:rPr lang="ru-RU" sz="2500" b="1" i="0" u="none" strike="noStrike" baseline="0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2) Протокол обсуждения размещается </a:t>
            </a:r>
            <a:r>
              <a:rPr lang="ru-RU" sz="2500" b="1" i="0" u="sng" strike="noStrike" baseline="0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не позднее 30 рабочих дней </a:t>
            </a:r>
            <a:r>
              <a:rPr lang="ru-RU" sz="2500" b="1" i="0" u="none" strike="noStrike" baseline="0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со дня истечения указанного в </a:t>
            </a:r>
            <a:r>
              <a:rPr lang="ru-RU" sz="2500" b="1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пункте 1;</a:t>
            </a:r>
          </a:p>
          <a:p>
            <a:pPr indent="360363" algn="just"/>
            <a:endParaRPr lang="ru-RU" sz="1000" b="1" i="0" u="none" strike="noStrike" baseline="0" dirty="0">
              <a:solidFill>
                <a:schemeClr val="bg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indent="360363" algn="just"/>
            <a:r>
              <a:rPr lang="ru-RU" sz="2500" b="1" i="0" u="none" strike="noStrike" baseline="0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3) Правовые акты размещаются </a:t>
            </a:r>
            <a:r>
              <a:rPr lang="ru-RU" sz="2500" b="1" i="0" u="sng" strike="noStrike" baseline="0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в течение 7 рабочих дней</a:t>
            </a:r>
            <a:r>
              <a:rPr lang="ru-RU" sz="2500" b="1" i="0" u="none" strike="noStrike" baseline="0" dirty="0">
                <a:solidFill>
                  <a:schemeClr val="bg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 со дня их принятия</a:t>
            </a:r>
          </a:p>
        </p:txBody>
      </p:sp>
      <p:sp>
        <p:nvSpPr>
          <p:cNvPr id="35" name="Google Shape;212;p20">
            <a:extLst>
              <a:ext uri="{FF2B5EF4-FFF2-40B4-BE49-F238E27FC236}">
                <a16:creationId xmlns:a16="http://schemas.microsoft.com/office/drawing/2014/main" xmlns="" id="{98637E0C-D063-4A09-A9BB-185D000BAE1A}"/>
              </a:ext>
            </a:extLst>
          </p:cNvPr>
          <p:cNvSpPr/>
          <p:nvPr/>
        </p:nvSpPr>
        <p:spPr>
          <a:xfrm>
            <a:off x="-640105" y="8509524"/>
            <a:ext cx="2172366" cy="1844789"/>
          </a:xfrm>
          <a:custGeom>
            <a:avLst/>
            <a:gdLst/>
            <a:ahLst/>
            <a:cxnLst/>
            <a:rect l="l" t="t" r="r" b="b"/>
            <a:pathLst>
              <a:path w="6326018" h="5372100" extrusionOk="0">
                <a:moveTo>
                  <a:pt x="4775348" y="0"/>
                </a:moveTo>
                <a:lnTo>
                  <a:pt x="1550670" y="0"/>
                </a:lnTo>
                <a:lnTo>
                  <a:pt x="0" y="2686050"/>
                </a:lnTo>
                <a:lnTo>
                  <a:pt x="1550670" y="5372100"/>
                </a:lnTo>
                <a:lnTo>
                  <a:pt x="4775348" y="5372100"/>
                </a:lnTo>
                <a:lnTo>
                  <a:pt x="6326018" y="2686050"/>
                </a:lnTo>
                <a:lnTo>
                  <a:pt x="4775348" y="0"/>
                </a:lnTo>
                <a:close/>
              </a:path>
            </a:pathLst>
          </a:custGeom>
          <a:solidFill>
            <a:srgbClr val="2994E5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xmlns="" val="492887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4E97"/>
        </a:solidFill>
        <a:effectLst/>
      </p:bgPr>
    </p:bg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0"/>
          <p:cNvSpPr/>
          <p:nvPr/>
        </p:nvSpPr>
        <p:spPr>
          <a:xfrm>
            <a:off x="16207359" y="-909100"/>
            <a:ext cx="3140317" cy="2666780"/>
          </a:xfrm>
          <a:custGeom>
            <a:avLst/>
            <a:gdLst/>
            <a:ahLst/>
            <a:cxnLst/>
            <a:rect l="l" t="t" r="r" b="b"/>
            <a:pathLst>
              <a:path w="6326018" h="5372100" extrusionOk="0">
                <a:moveTo>
                  <a:pt x="4775348" y="0"/>
                </a:moveTo>
                <a:lnTo>
                  <a:pt x="1550670" y="0"/>
                </a:lnTo>
                <a:lnTo>
                  <a:pt x="0" y="2686050"/>
                </a:lnTo>
                <a:lnTo>
                  <a:pt x="1550670" y="5372100"/>
                </a:lnTo>
                <a:lnTo>
                  <a:pt x="4775348" y="5372100"/>
                </a:lnTo>
                <a:lnTo>
                  <a:pt x="6326018" y="2686050"/>
                </a:lnTo>
                <a:lnTo>
                  <a:pt x="4775348" y="0"/>
                </a:lnTo>
                <a:close/>
              </a:path>
            </a:pathLst>
          </a:custGeom>
          <a:solidFill>
            <a:srgbClr val="2994E5"/>
          </a:solidFill>
          <a:ln>
            <a:noFill/>
          </a:ln>
        </p:spPr>
      </p:sp>
      <p:sp>
        <p:nvSpPr>
          <p:cNvPr id="212" name="Google Shape;212;p20"/>
          <p:cNvSpPr/>
          <p:nvPr/>
        </p:nvSpPr>
        <p:spPr>
          <a:xfrm>
            <a:off x="-640105" y="8509524"/>
            <a:ext cx="2172366" cy="1844789"/>
          </a:xfrm>
          <a:custGeom>
            <a:avLst/>
            <a:gdLst/>
            <a:ahLst/>
            <a:cxnLst/>
            <a:rect l="l" t="t" r="r" b="b"/>
            <a:pathLst>
              <a:path w="6326018" h="5372100" extrusionOk="0">
                <a:moveTo>
                  <a:pt x="4775348" y="0"/>
                </a:moveTo>
                <a:lnTo>
                  <a:pt x="1550670" y="0"/>
                </a:lnTo>
                <a:lnTo>
                  <a:pt x="0" y="2686050"/>
                </a:lnTo>
                <a:lnTo>
                  <a:pt x="1550670" y="5372100"/>
                </a:lnTo>
                <a:lnTo>
                  <a:pt x="4775348" y="5372100"/>
                </a:lnTo>
                <a:lnTo>
                  <a:pt x="6326018" y="2686050"/>
                </a:lnTo>
                <a:lnTo>
                  <a:pt x="4775348" y="0"/>
                </a:lnTo>
                <a:close/>
              </a:path>
            </a:pathLst>
          </a:custGeom>
          <a:solidFill>
            <a:srgbClr val="2994E5"/>
          </a:solidFill>
          <a:ln>
            <a:noFill/>
          </a:ln>
        </p:spPr>
      </p:sp>
      <p:graphicFrame>
        <p:nvGraphicFramePr>
          <p:cNvPr id="18" name="Таблица 17">
            <a:extLst>
              <a:ext uri="{FF2B5EF4-FFF2-40B4-BE49-F238E27FC236}">
                <a16:creationId xmlns:a16="http://schemas.microsoft.com/office/drawing/2014/main" xmlns="" id="{60CED478-FDF4-44D9-976C-9087DEC0D9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12352411"/>
              </p:ext>
            </p:extLst>
          </p:nvPr>
        </p:nvGraphicFramePr>
        <p:xfrm>
          <a:off x="1153425" y="267210"/>
          <a:ext cx="16340103" cy="9767513"/>
        </p:xfrm>
        <a:graphic>
          <a:graphicData uri="http://schemas.openxmlformats.org/drawingml/2006/table">
            <a:tbl>
              <a:tblPr firstRow="1" firstCol="1" bandRow="1"/>
              <a:tblGrid>
                <a:gridCol w="4562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726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1034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30036">
                  <a:extLst>
                    <a:ext uri="{9D8B030D-6E8A-4147-A177-3AD203B41FA5}">
                      <a16:colId xmlns:a16="http://schemas.microsoft.com/office/drawing/2014/main" xmlns="" val="3298288196"/>
                    </a:ext>
                  </a:extLst>
                </a:gridCol>
                <a:gridCol w="292330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434048">
                  <a:extLst>
                    <a:ext uri="{9D8B030D-6E8A-4147-A177-3AD203B41FA5}">
                      <a16:colId xmlns:a16="http://schemas.microsoft.com/office/drawing/2014/main" xmlns="" val="3467081720"/>
                    </a:ext>
                  </a:extLst>
                </a:gridCol>
                <a:gridCol w="317951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xmlns="" val="611897403"/>
                    </a:ext>
                  </a:extLst>
                </a:gridCol>
              </a:tblGrid>
              <a:tr h="435028">
                <a:tc rowSpan="3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bg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№ 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bg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п/п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94E5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bg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Наименование МО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94E5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bg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Наименование муниципальных актов по нормированию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94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86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bg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Об определении требований к ТРУ</a:t>
                      </a:r>
                    </a:p>
                  </a:txBody>
                  <a:tcPr marL="14381" marR="14381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94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bg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Правила определения нормативных затрат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94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bg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Требования к порядку подготовки актов 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bg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о нормировании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94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2626">
                <a:tc vMerge="1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94E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94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bg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Приняты</a:t>
                      </a:r>
                    </a:p>
                  </a:txBody>
                  <a:tcPr marL="14381" marR="14381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94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err="1">
                          <a:solidFill>
                            <a:schemeClr val="bg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Размещёны</a:t>
                      </a:r>
                      <a:r>
                        <a:rPr lang="ru-RU" sz="1300" b="1" dirty="0">
                          <a:solidFill>
                            <a:schemeClr val="bg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300" b="1" dirty="0" err="1">
                          <a:solidFill>
                            <a:schemeClr val="bg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ЕИС</a:t>
                      </a:r>
                      <a:endParaRPr lang="ru-RU" sz="1300" b="1" dirty="0">
                        <a:solidFill>
                          <a:schemeClr val="bg1"/>
                        </a:solidFill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94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bg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Принят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94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err="1">
                          <a:solidFill>
                            <a:schemeClr val="bg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Размещёны</a:t>
                      </a:r>
                      <a:r>
                        <a:rPr lang="ru-RU" sz="1300" b="1" dirty="0">
                          <a:solidFill>
                            <a:schemeClr val="bg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300" b="1" dirty="0" err="1">
                          <a:solidFill>
                            <a:schemeClr val="bg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ЕИС</a:t>
                      </a:r>
                      <a:endParaRPr lang="ru-RU" sz="1300" b="1" dirty="0">
                        <a:solidFill>
                          <a:schemeClr val="bg1"/>
                        </a:solidFill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94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bg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Приняты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94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err="1">
                          <a:solidFill>
                            <a:schemeClr val="bg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Размещёны</a:t>
                      </a:r>
                      <a:r>
                        <a:rPr lang="ru-RU" sz="1300" b="1" dirty="0">
                          <a:solidFill>
                            <a:schemeClr val="bg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300" b="1" dirty="0" err="1">
                          <a:solidFill>
                            <a:schemeClr val="bg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ЕИС</a:t>
                      </a:r>
                      <a:endParaRPr lang="ru-RU" sz="1300" b="1" dirty="0">
                        <a:solidFill>
                          <a:schemeClr val="bg1"/>
                        </a:solidFill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94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7791909"/>
                  </a:ext>
                </a:extLst>
              </a:tr>
              <a:tr h="27971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Город Ульяновск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19.09.2022 № 1321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(19.07.2023)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13.09.2022 № 1292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(19.07.2023)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20.01.2016 № 251 (ред. 11.08.2025)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971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Город Димитровград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11.04.2022 № 934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05.04.2022 № 863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18.07.2019 № 1903 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971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Город Новоульяновск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27.07.2017 № 605-П (ред. 24.09.2024) 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(05.07.2017)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26.05.2017 № 403-П (ред. 18.11.2021)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(18.05.2022)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24.06.2016 № 395-П (ред. 22.11.2018)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(30.12.2016)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746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Базарносызганский район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20.11.2015 № 288-П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(21.04.2016)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26.06.2015 № 182-П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(21.04.2016)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09.10.2015 № 257-П (ред.  18.01.2019)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(21.04.2016)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746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Барышский район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16.05.2022 № 248-А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(16.06.2022)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16.05.2022 № 249-А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(16.06.2022)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16.11.2016 № 587-А (ред.  04.02.2021)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(09.01.2017)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746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Вешкаймский район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25.01.2016 № 52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(28.01.2016)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20.10.2022 № 948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15.05.2019 № 416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746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7.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Инзенский район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06.12.2024 № 1040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(10.12.2024)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04.12.2024 № 1026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 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(04.12.2024)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25.12.2015 № 1245 (ред. 28.09.2018)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746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8.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Карсунский район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 09.06.2022 № 429 (в ред. 02.09.2024)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(12.08.2024)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09.06.2022 № 428 (в ред.  02.09.2024)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(12.08.2024)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от 09.06.2022 № 430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3746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9.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Кузоватовский район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14.12.2015 № 725 (ред. 13.10.2025) 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(20.10.2025)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30.06.2015 № 369 (ред. 27.01.2025) 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(27.01.2025)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21.10.2015 № 629 (ред.  27.01.2025)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(27.01.2025)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3746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10.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 err="1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Майнский</a:t>
                      </a: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25.06.2020 № 488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04.02.2016 № 73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(27.01.2017)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04.02.2016 № 71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3746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11.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Мелекесский район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08.11.2021 № 1196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(10.11.2021)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13.10.2015 № 571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21.12.2015 № 729 (ред. 01.04.2019 № 348)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(23.12.2015)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3746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12.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Николаевский район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28.03.2022 № 309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(28.03.2022)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22.01.2025 № 35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(23.01.2025)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08.10.2024 №1222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7971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13.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Новомалыклинский район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14.10.2024 № 701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20.09.2024 № 654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29.12.2018 № 652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3746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14.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Новоспасский район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29.12.2021 № 1112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(13.01.2022)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24.09.2015 № 659 (ред. 29.12.2021)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(13.01.2022)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29.12.2015 № 907 (ред.  04.10.2021) 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(13.01.2022)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7971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15.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Павловский район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10.03.2022 № 116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27.10.2021 № 655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05.02.2019 № 36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33746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16.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Радищевский район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07.04.2025 № 236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(08.04.2025)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07.04.2025 № 235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(07.04.2025)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14.12.2015 № 687 (ред. 05.10.2018)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(21.12.2016)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33746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17.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Сенгилеевский район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21.08.2020 № 421-п (ред. 20.04.2024)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(10.06.2024)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01.04.2022 № 213-п (ред. 20.06.2024)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(10.06.2024)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14.12.2015 № 681-п (ред. 12.12.2018)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(08.02.2019)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33746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18.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Старокулаткинский район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30.01.2025 № 33 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31.07.2015 № 435 (ред. 14.03.2024)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31.01.2025 № 39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33746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19.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Старомайнский район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26.07.2018 № 410 (ред. 31.01.2025)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(19.02.2025)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31.01.2025 № 84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(19.02.2025)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31.05.2016 № 305 (ред. 31.01.2025)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(19.02.2025)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50619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20.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Сурский район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09.09.2021 № 383-П-А (ред. 20.11.2024)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(22.01.2025)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20.11.2024 №635-П-А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(22.01.2025)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Calibri" panose="020F0502020204030204" pitchFamily="34" charset="0"/>
                      </a:endParaRP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04.12.2015 № 763-П-А (ред. 10.09.2021)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(30.12.2016)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33746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21.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Тереньгульский район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30.12.2021 № 689 (ред. от 21.02.2025)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(27.02.2025)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28.02.2025 № 93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(28.02.2025)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06.11.2015 № 652 (ред.  14.02.2025) 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(проект 23.01.2025)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33746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22.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Ульяновский район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12.07.2016 № 655 (в ред. 12.04.2021)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(12.07.2016)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28.01.2016 № 36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(25.10.2016)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12.11.2015 № 1467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(25.10.2016)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23.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Цильнинский район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23.03.2022 № 133-П (ред. от 22.01.2025) 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(23.01.2025)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22.01.2025 № 51-П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(23.01.2025)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Calibri" panose="020F0502020204030204" pitchFamily="34" charset="0"/>
                      </a:endParaRP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12.10.2015 № 51-П (ред. 30.01.2025)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(23.01.2025)</a:t>
                      </a:r>
                      <a:endParaRPr lang="ru-RU" sz="1300" b="0" dirty="0">
                        <a:solidFill>
                          <a:schemeClr val="tx1"/>
                        </a:solidFill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Calibri" panose="020F0502020204030204" pitchFamily="34" charset="0"/>
                      </a:endParaRP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2706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24.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Times New Roman" panose="02020603050405020304" pitchFamily="18" charset="0"/>
                        </a:rPr>
                        <a:t>Чердаклинский район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11.10.2024 № 2182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31.05.2022 № 667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11.10.2024 № 2183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4381" marR="1438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3290</TotalTime>
  <Words>967</Words>
  <Application>Microsoft Office PowerPoint</Application>
  <PresentationFormat>Произвольный</PresentationFormat>
  <Paragraphs>309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2" baseType="lpstr">
      <vt:lpstr>Arial</vt:lpstr>
      <vt:lpstr>Calibri</vt:lpstr>
      <vt:lpstr>PT Astra Serif</vt:lpstr>
      <vt:lpstr>Libre Baskerville</vt:lpstr>
      <vt:lpstr>Libre Franklin</vt:lpstr>
      <vt:lpstr>Libre Franklin Light</vt:lpstr>
      <vt:lpstr>Times New Roman</vt:lpstr>
      <vt:lpstr>Office Theme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frolov_dv</cp:lastModifiedBy>
  <cp:revision>177</cp:revision>
  <dcterms:modified xsi:type="dcterms:W3CDTF">2025-11-07T06:09:29Z</dcterms:modified>
</cp:coreProperties>
</file>