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9" r:id="rId3"/>
    <p:sldId id="280" r:id="rId4"/>
    <p:sldId id="282" r:id="rId5"/>
    <p:sldId id="284" r:id="rId6"/>
    <p:sldId id="285" r:id="rId7"/>
    <p:sldId id="286" r:id="rId8"/>
    <p:sldId id="287" r:id="rId9"/>
    <p:sldId id="258" r:id="rId10"/>
    <p:sldId id="272" r:id="rId11"/>
    <p:sldId id="270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0" r:id="rId20"/>
    <p:sldId id="295" r:id="rId21"/>
    <p:sldId id="296" r:id="rId22"/>
    <p:sldId id="297" r:id="rId23"/>
    <p:sldId id="298" r:id="rId24"/>
    <p:sldId id="299" r:id="rId25"/>
    <p:sldId id="301" r:id="rId26"/>
    <p:sldId id="302" r:id="rId27"/>
    <p:sldId id="303" r:id="rId28"/>
    <p:sldId id="30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 autoAdjust="0"/>
    <p:restoredTop sz="94660"/>
  </p:normalViewPr>
  <p:slideViewPr>
    <p:cSldViewPr>
      <p:cViewPr varScale="1">
        <p:scale>
          <a:sx n="101" d="100"/>
          <a:sy n="101" d="100"/>
        </p:scale>
        <p:origin x="-1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D150-72B8-4203-8250-BD06629A54C5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AEC9E12-F1B2-4338-B7E4-0575D4CAD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7A66-B516-4F58-998F-AEBE9863352E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161B-0CE6-4659-8573-3A6F9F808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FEF9-05E2-4834-9D5C-7E2108B00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2030-2CB1-4423-8D1F-723529B1B8B6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8C13-80BF-44F6-87FD-C4C82011FA98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41371-E45C-4B33-8A8C-E1379AF94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5E95-A6F4-4DD2-B828-24C7E71F6A91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7165973-DF86-47CF-8196-020F0D251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66F-85C8-4320-A1C2-899B6CA0E359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4F57D-F7D3-4ED3-978A-3D4BB45B5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629D-4734-4477-9B37-AAE959A3AFFE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424D046-E363-4114-BD8E-A8CD5B2FE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ECD1-D4FF-4B97-8F9F-EFFF4722F194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69B87-D115-4980-ADE1-EE8FCE2BA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D029-C898-4990-87FC-3F0B6750B53B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40D084-5F61-4ED3-80FE-DFC37DE0F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79AA8C-AA3D-4C62-8A52-E1682B484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734A-6201-4A6E-83BF-C3D90C4EB2DD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D376-0DD5-44FC-93C2-9A2AD53E3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AD689-16FE-4175-9375-C9CC2FF0F851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DE85BA-7871-4C2A-840C-F844F64D0345}" type="datetimeFigureOut">
              <a:rPr lang="ru-RU"/>
              <a:pPr>
                <a:defRPr/>
              </a:pPr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8416C-D3F3-4683-999A-9707C1A42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user3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5500688"/>
            <a:ext cx="7772400" cy="12001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 Black" pitchFamily="34" charset="0"/>
              </a:rPr>
              <a:t>3 апреля 2013г.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928802"/>
            <a:ext cx="8072494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Областной агитпоезд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«За здоровый образ жизни,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за здоровую, счастливую семью»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в муниципальном образовании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«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Карсунский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район»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mtClean="0"/>
              <a:t>Диспут «Мифы о наркотиках»</a:t>
            </a:r>
          </a:p>
        </p:txBody>
      </p:sp>
      <p:pic>
        <p:nvPicPr>
          <p:cNvPr id="22530" name="Содержимое 7" descr="DSC0126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198688"/>
            <a:ext cx="4038600" cy="3028950"/>
          </a:xfrm>
        </p:spPr>
      </p:pic>
      <p:pic>
        <p:nvPicPr>
          <p:cNvPr id="22531" name="Содержимое 6" descr="DSC0126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1625" y="2198688"/>
            <a:ext cx="4038600" cy="3028950"/>
          </a:xfrm>
        </p:spPr>
      </p:pic>
      <p:sp>
        <p:nvSpPr>
          <p:cNvPr id="9" name="Прямоугольник 8"/>
          <p:cNvSpPr/>
          <p:nvPr/>
        </p:nvSpPr>
        <p:spPr>
          <a:xfrm>
            <a:off x="6715140" y="5857892"/>
            <a:ext cx="20954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КДН и ЗП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r>
              <a:rPr lang="ru-RU" sz="2000" smtClean="0"/>
              <a:t>Заседание районного Женсовета на тему: 1. Проект Концепции социальной сплоченности в Ульяновской области. 2.Секреты семейного счастья»</a:t>
            </a:r>
          </a:p>
        </p:txBody>
      </p:sp>
      <p:pic>
        <p:nvPicPr>
          <p:cNvPr id="23554" name="Содержимое 4" descr="IMG_167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71625"/>
            <a:ext cx="3962400" cy="2643188"/>
          </a:xfrm>
        </p:spPr>
      </p:pic>
      <p:pic>
        <p:nvPicPr>
          <p:cNvPr id="23555" name="Picture 2" descr="C:\Documents and Settings\user3\Рабочий стол\женсовет\P31808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1571625"/>
            <a:ext cx="3609975" cy="2706688"/>
          </a:xfrm>
        </p:spPr>
      </p:pic>
      <p:pic>
        <p:nvPicPr>
          <p:cNvPr id="23556" name="Рисунок 5" descr="IMG_169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3857625"/>
            <a:ext cx="40005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43570" y="5857892"/>
            <a:ext cx="33105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ЗАГС, Женсовет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/>
          <a:lstStyle/>
          <a:p>
            <a:r>
              <a:rPr lang="ru-RU" sz="2800" smtClean="0"/>
              <a:t>Чествование молодых родителей новорожденных на предприятиях, в учреждениях</a:t>
            </a:r>
          </a:p>
        </p:txBody>
      </p:sp>
      <p:pic>
        <p:nvPicPr>
          <p:cNvPr id="24578" name="Содержимое 4" descr="IMG_65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365375"/>
            <a:ext cx="4038600" cy="2693988"/>
          </a:xfrm>
        </p:spPr>
      </p:pic>
      <p:pic>
        <p:nvPicPr>
          <p:cNvPr id="24579" name="Содержимое 5" descr="Изображение 1 0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365375"/>
            <a:ext cx="4038600" cy="2693988"/>
          </a:xfrm>
        </p:spPr>
      </p:pic>
      <p:sp>
        <p:nvSpPr>
          <p:cNvPr id="7" name="Прямоугольник 6"/>
          <p:cNvSpPr/>
          <p:nvPr/>
        </p:nvSpPr>
        <p:spPr>
          <a:xfrm>
            <a:off x="7715272" y="5857892"/>
            <a:ext cx="11929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ЗАГС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Экологическая площадка. Экскурсия «Удивительный мир насекомых»</a:t>
            </a:r>
            <a:endParaRPr lang="ru-RU" dirty="0"/>
          </a:p>
        </p:txBody>
      </p:sp>
      <p:pic>
        <p:nvPicPr>
          <p:cNvPr id="25602" name="Содержимое 4" descr="S50003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571625"/>
            <a:ext cx="5786437" cy="4340225"/>
          </a:xfrm>
        </p:spPr>
      </p:pic>
      <p:sp>
        <p:nvSpPr>
          <p:cNvPr id="7" name="Прямоугольник 6"/>
          <p:cNvSpPr/>
          <p:nvPr/>
        </p:nvSpPr>
        <p:spPr>
          <a:xfrm>
            <a:off x="3714744" y="5929330"/>
            <a:ext cx="51203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Управление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Круглый стол</a:t>
            </a:r>
            <a:br>
              <a:rPr lang="ru-RU" dirty="0" smtClean="0"/>
            </a:br>
            <a:r>
              <a:rPr lang="ru-RU" dirty="0" smtClean="0"/>
              <a:t> «Работа центра здорового питания»</a:t>
            </a:r>
            <a:endParaRPr lang="ru-RU" dirty="0"/>
          </a:p>
        </p:txBody>
      </p:sp>
      <p:pic>
        <p:nvPicPr>
          <p:cNvPr id="26626" name="Содержимое 3" descr="DSC0158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71625"/>
            <a:ext cx="7724775" cy="4344988"/>
          </a:xfrm>
        </p:spPr>
      </p:pic>
      <p:sp>
        <p:nvSpPr>
          <p:cNvPr id="5" name="Прямоугольник 4"/>
          <p:cNvSpPr/>
          <p:nvPr/>
        </p:nvSpPr>
        <p:spPr>
          <a:xfrm>
            <a:off x="3714744" y="5929330"/>
            <a:ext cx="51203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Управление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000" smtClean="0"/>
              <a:t>Площадка формирования социальной сплоченности лиц разного возраста на основе приобретения навыков пешеходного туризма</a:t>
            </a:r>
          </a:p>
        </p:txBody>
      </p:sp>
      <p:pic>
        <p:nvPicPr>
          <p:cNvPr id="27650" name="Содержимое 5" descr="C:\Users\Matveevags.IS73\Desktop\IMG_580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357438"/>
            <a:ext cx="3887787" cy="2979737"/>
          </a:xfrm>
        </p:spPr>
      </p:pic>
      <p:pic>
        <p:nvPicPr>
          <p:cNvPr id="27651" name="Содержимое 6" descr="C:\Users\Matveevags.IS73\Desktop\IMG_581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2357438"/>
            <a:ext cx="3806825" cy="2974975"/>
          </a:xfrm>
        </p:spPr>
      </p:pic>
      <p:sp>
        <p:nvSpPr>
          <p:cNvPr id="8" name="Прямоугольник 7"/>
          <p:cNvSpPr/>
          <p:nvPr/>
        </p:nvSpPr>
        <p:spPr>
          <a:xfrm>
            <a:off x="1643042" y="5786454"/>
            <a:ext cx="72152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Управление образования,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УМТиСР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/>
          <a:lstStyle/>
          <a:p>
            <a:r>
              <a:rPr lang="ru-RU" sz="2800" smtClean="0"/>
              <a:t>Совместное заседание общественного семейного совета и клуба молодых семей «Ягодка»</a:t>
            </a:r>
          </a:p>
        </p:txBody>
      </p:sp>
      <p:pic>
        <p:nvPicPr>
          <p:cNvPr id="28674" name="Содержимое 4" descr="F:\Совместное заседание общественного семейного совета с клубом молодой семьи(42 чел)\DSCN0086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571750"/>
            <a:ext cx="3786187" cy="2786063"/>
          </a:xfrm>
        </p:spPr>
      </p:pic>
      <p:pic>
        <p:nvPicPr>
          <p:cNvPr id="28675" name="Содержимое 5" descr="F:\Совместное заседание общественного семейного совета с клубом молодой семьи(42 чел)\DSCN009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571750"/>
            <a:ext cx="3643313" cy="2714625"/>
          </a:xfrm>
        </p:spPr>
      </p:pic>
      <p:sp>
        <p:nvSpPr>
          <p:cNvPr id="7" name="Прямоугольник 6"/>
          <p:cNvSpPr/>
          <p:nvPr/>
        </p:nvSpPr>
        <p:spPr>
          <a:xfrm>
            <a:off x="6858016" y="5857892"/>
            <a:ext cx="16430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УМТиСР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400" smtClean="0"/>
              <a:t>«Весенний калейдоскоп» Мастер-класс рисования коллективной работы с детьми-инвалидами.</a:t>
            </a:r>
          </a:p>
        </p:txBody>
      </p:sp>
      <p:pic>
        <p:nvPicPr>
          <p:cNvPr id="29698" name="Содержимое 4" descr="F:\мастер класс с детьми инвалидами (12 чел.)\DSCN011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286000"/>
            <a:ext cx="3929063" cy="2714625"/>
          </a:xfrm>
        </p:spPr>
      </p:pic>
      <p:pic>
        <p:nvPicPr>
          <p:cNvPr id="29699" name="Содержимое 5" descr="F:\мастер класс с детьми инвалидами (12 чел.)\DSCN0124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2286000"/>
            <a:ext cx="3571875" cy="2714625"/>
          </a:xfrm>
        </p:spPr>
      </p:pic>
      <p:sp>
        <p:nvSpPr>
          <p:cNvPr id="7" name="Прямоугольник 6"/>
          <p:cNvSpPr/>
          <p:nvPr/>
        </p:nvSpPr>
        <p:spPr>
          <a:xfrm>
            <a:off x="6786578" y="5715016"/>
            <a:ext cx="16430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УМТиСР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/>
          <a:lstStyle/>
          <a:p>
            <a:r>
              <a:rPr lang="ru-RU" sz="2800" b="1" smtClean="0">
                <a:solidFill>
                  <a:srgbClr val="7B9899"/>
                </a:solidFill>
              </a:rPr>
              <a:t>Встреча в клубе инвалидов «Рябина»- «С песней по жизни»</a:t>
            </a:r>
            <a:endParaRPr lang="ru-RU" sz="2800" smtClean="0">
              <a:solidFill>
                <a:srgbClr val="7B9899"/>
              </a:solidFill>
            </a:endParaRPr>
          </a:p>
        </p:txBody>
      </p:sp>
      <p:pic>
        <p:nvPicPr>
          <p:cNvPr id="30722" name="Picture 2" descr="C:\Documents and Settings\user3\Рабочий стол\IMG_65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571625"/>
            <a:ext cx="6480175" cy="4322763"/>
          </a:xfrm>
        </p:spPr>
      </p:pic>
      <p:sp>
        <p:nvSpPr>
          <p:cNvPr id="7" name="Прямоугольник 6"/>
          <p:cNvSpPr/>
          <p:nvPr/>
        </p:nvSpPr>
        <p:spPr>
          <a:xfrm>
            <a:off x="7143768" y="5929330"/>
            <a:ext cx="16430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УМТиСР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000" smtClean="0"/>
              <a:t>Практическое занятие «Обеспечение социальной сплоченности  в создании  благополучия и здоровья одиноких граждан»</a:t>
            </a:r>
          </a:p>
        </p:txBody>
      </p:sp>
      <p:pic>
        <p:nvPicPr>
          <p:cNvPr id="31746" name="Содержимое 4" descr="DSC_07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366963"/>
            <a:ext cx="4038600" cy="2692400"/>
          </a:xfrm>
        </p:spPr>
      </p:pic>
      <p:pic>
        <p:nvPicPr>
          <p:cNvPr id="31747" name="Содержимое 5" descr="DSC_069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357438"/>
            <a:ext cx="3970338" cy="2647950"/>
          </a:xfrm>
        </p:spPr>
      </p:pic>
      <p:sp>
        <p:nvSpPr>
          <p:cNvPr id="7" name="Прямоугольник 6"/>
          <p:cNvSpPr/>
          <p:nvPr/>
        </p:nvSpPr>
        <p:spPr>
          <a:xfrm>
            <a:off x="7143768" y="5929330"/>
            <a:ext cx="164307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УМТиСР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214313" y="525463"/>
            <a:ext cx="8678862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cs typeface="+mn-cs"/>
              </a:rPr>
              <a:t>      В работе агитпоезда организована работа </a:t>
            </a:r>
            <a:r>
              <a:rPr lang="ru-RU" b="1" dirty="0">
                <a:solidFill>
                  <a:srgbClr val="0070C0"/>
                </a:solidFill>
                <a:cs typeface="+mn-cs"/>
              </a:rPr>
              <a:t>309 </a:t>
            </a:r>
            <a:r>
              <a:rPr lang="ru-RU" b="1" dirty="0">
                <a:solidFill>
                  <a:srgbClr val="0070C0"/>
                </a:solidFill>
                <a:cs typeface="+mn-cs"/>
              </a:rPr>
              <a:t>площадок с участием </a:t>
            </a:r>
            <a:r>
              <a:rPr lang="ru-RU" b="1" dirty="0">
                <a:solidFill>
                  <a:srgbClr val="0070C0"/>
                </a:solidFill>
                <a:cs typeface="+mn-cs"/>
              </a:rPr>
              <a:t>около 98 специалистов </a:t>
            </a:r>
            <a:r>
              <a:rPr lang="ru-RU" b="1" dirty="0">
                <a:solidFill>
                  <a:srgbClr val="0070C0"/>
                </a:solidFill>
                <a:cs typeface="+mn-cs"/>
              </a:rPr>
              <a:t>областных учреждений и ведомств, </a:t>
            </a:r>
            <a:r>
              <a:rPr lang="ru-RU" b="1" dirty="0">
                <a:solidFill>
                  <a:srgbClr val="0070C0"/>
                </a:solidFill>
                <a:cs typeface="+mn-cs"/>
              </a:rPr>
              <a:t>общественности</a:t>
            </a:r>
          </a:p>
          <a:p>
            <a:pPr marL="377825" indent="-377825"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70C0"/>
              </a:solidFill>
              <a:cs typeface="+mn-cs"/>
            </a:endParaRP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Учреждения образования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159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площадок с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3658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Кадетский корпус юстиции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: 5 площадка с  охватом 198 чел.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Учреждения </a:t>
            </a: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здравоохранения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48 площадок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с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1002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Учреждения культуры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40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площадок с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5781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Министерство труда и социального развития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14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площадок с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570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Отделение Центра «Семья»: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7 площадок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с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425 чел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Департамент физической культуры и спорта: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4 площадки с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300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КДНиЗП</a:t>
            </a: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6 площадок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с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267чел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Молодежная секция: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4 площадки с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145 чел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Центр развития предпринимательства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: 2 площадки с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78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ЗАГС: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5 площадок с 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195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Министерство информационных технологий: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2 площадки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с 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56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Центр занятости населения: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2 площадки с 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52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чел.</a:t>
            </a:r>
          </a:p>
          <a:p>
            <a:pPr marL="377825" indent="-377825" algn="just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cs typeface="+mn-cs"/>
              </a:rPr>
              <a:t>Общественные организации: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4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площадки с  охватом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230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чел.</a:t>
            </a:r>
          </a:p>
          <a:p>
            <a:pPr marL="377825" indent="-377825"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cs typeface="+mn-cs"/>
              </a:rPr>
              <a:t>ИТОГО </a:t>
            </a:r>
            <a:r>
              <a:rPr lang="ru-RU" sz="1600" b="1" dirty="0">
                <a:solidFill>
                  <a:srgbClr val="0070C0"/>
                </a:solidFill>
                <a:cs typeface="+mn-cs"/>
              </a:rPr>
              <a:t>работой агитпоезда охвачено </a:t>
            </a:r>
            <a:r>
              <a:rPr lang="ru-RU" sz="1600" b="1" dirty="0">
                <a:solidFill>
                  <a:srgbClr val="0070C0"/>
                </a:solidFill>
                <a:cs typeface="+mn-cs"/>
              </a:rPr>
              <a:t>13152 человека</a:t>
            </a:r>
            <a:endParaRPr lang="ru-RU" sz="1600" b="1" dirty="0">
              <a:solidFill>
                <a:srgbClr val="0070C0"/>
              </a:solidFill>
              <a:cs typeface="+mn-cs"/>
            </a:endParaRPr>
          </a:p>
          <a:p>
            <a:pPr marL="377825" indent="-377825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pPr marL="377825" indent="-377825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r>
              <a:rPr lang="ru-RU" sz="2000" b="1" smtClean="0"/>
              <a:t>Татарская национально-культурная автономия. Мастер-класс участием Президента областной Федерации по борьбе на поясах Ф.Х.Заббаровым</a:t>
            </a:r>
            <a:endParaRPr lang="ru-RU" sz="2000" smtClean="0"/>
          </a:p>
        </p:txBody>
      </p:sp>
      <p:pic>
        <p:nvPicPr>
          <p:cNvPr id="32770" name="Содержимое 3" descr="IMG_02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214563"/>
            <a:ext cx="3921125" cy="2940050"/>
          </a:xfrm>
        </p:spPr>
      </p:pic>
      <p:sp>
        <p:nvSpPr>
          <p:cNvPr id="8" name="Прямоугольник 7"/>
          <p:cNvSpPr/>
          <p:nvPr/>
        </p:nvSpPr>
        <p:spPr>
          <a:xfrm>
            <a:off x="2214546" y="5786454"/>
            <a:ext cx="657229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МО «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Горенское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сельское поселение»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32772" name="Содержимое 9" descr="SAM_29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214563"/>
            <a:ext cx="4362450" cy="2909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Показательный бой по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кикбоксингу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среди учащихся 6а класса. Мастер - класс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33794" name="Содержимое 4" descr="kadeti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444750"/>
            <a:ext cx="4038600" cy="2627313"/>
          </a:xfrm>
        </p:spPr>
      </p:pic>
      <p:pic>
        <p:nvPicPr>
          <p:cNvPr id="33795" name="Содержимое 5" descr="kadeti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359025"/>
            <a:ext cx="4038600" cy="2706688"/>
          </a:xfrm>
        </p:spPr>
      </p:pic>
      <p:sp>
        <p:nvSpPr>
          <p:cNvPr id="7" name="Прямоугольник 6"/>
          <p:cNvSpPr/>
          <p:nvPr/>
        </p:nvSpPr>
        <p:spPr>
          <a:xfrm>
            <a:off x="2357422" y="5786454"/>
            <a:ext cx="657229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Отдел по делам молодежи и спорту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71525"/>
          </a:xfrm>
        </p:spPr>
        <p:txBody>
          <a:bodyPr/>
          <a:lstStyle/>
          <a:p>
            <a:r>
              <a:rPr lang="ru-RU" sz="2000" b="1" smtClean="0"/>
              <a:t>КИБО в Сосновке. Виртуальная экскурсия по мемориальной экспозиции «Карамзинская общественная библиотека»</a:t>
            </a:r>
            <a:endParaRPr lang="ru-RU" sz="2000" smtClean="0"/>
          </a:p>
        </p:txBody>
      </p:sp>
      <p:pic>
        <p:nvPicPr>
          <p:cNvPr id="34818" name="Содержимое 4" descr="P10608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3000375"/>
            <a:ext cx="3705225" cy="2778125"/>
          </a:xfrm>
        </p:spPr>
      </p:pic>
      <p:pic>
        <p:nvPicPr>
          <p:cNvPr id="34819" name="Содержимое 5" descr="P10608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500188"/>
            <a:ext cx="4667250" cy="3500437"/>
          </a:xfrm>
        </p:spPr>
      </p:pic>
      <p:sp>
        <p:nvSpPr>
          <p:cNvPr id="7" name="Прямоугольник 6"/>
          <p:cNvSpPr/>
          <p:nvPr/>
        </p:nvSpPr>
        <p:spPr>
          <a:xfrm>
            <a:off x="5214942" y="5929330"/>
            <a:ext cx="3567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Министерство культуры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mtClean="0"/>
              <a:t>Час увлекательных познаний о сне</a:t>
            </a:r>
          </a:p>
        </p:txBody>
      </p:sp>
      <p:pic>
        <p:nvPicPr>
          <p:cNvPr id="35842" name="Содержимое 5" descr="IMG_03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214563"/>
            <a:ext cx="4038600" cy="3000375"/>
          </a:xfrm>
        </p:spPr>
      </p:pic>
      <p:pic>
        <p:nvPicPr>
          <p:cNvPr id="35843" name="Содержимое 4" descr="P403005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198688"/>
            <a:ext cx="4038600" cy="3028950"/>
          </a:xfrm>
        </p:spPr>
      </p:pic>
      <p:sp>
        <p:nvSpPr>
          <p:cNvPr id="7" name="Прямоугольник 6"/>
          <p:cNvSpPr/>
          <p:nvPr/>
        </p:nvSpPr>
        <p:spPr>
          <a:xfrm>
            <a:off x="5214942" y="5929330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Управление культуры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z="2400" smtClean="0"/>
              <a:t>Для предпринимателя важны  знания о сохранении здоровья мужчин и правовых аспектах  деятельности</a:t>
            </a:r>
          </a:p>
        </p:txBody>
      </p:sp>
      <p:sp>
        <p:nvSpPr>
          <p:cNvPr id="36866" name="Содержимое 7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Рисунок 6" descr="C:\Documents and Settings\sh\Рабочий стол\Сула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00250"/>
            <a:ext cx="4071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Содержимое 9" descr="C:\Documents and Settings\sh\Рабочий стол\предприниматели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1714500"/>
            <a:ext cx="5357813" cy="3929063"/>
          </a:xfrm>
        </p:spPr>
      </p:pic>
      <p:sp>
        <p:nvSpPr>
          <p:cNvPr id="11" name="Прямоугольник 10"/>
          <p:cNvSpPr/>
          <p:nvPr/>
        </p:nvSpPr>
        <p:spPr>
          <a:xfrm>
            <a:off x="2571735" y="5929330"/>
            <a:ext cx="628654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Центр развития предпринимательства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71525"/>
          </a:xfrm>
        </p:spPr>
        <p:txBody>
          <a:bodyPr/>
          <a:lstStyle/>
          <a:p>
            <a:r>
              <a:rPr lang="ru-RU" sz="2000" smtClean="0"/>
              <a:t>Работа специалистов  Центра медицинской профилактики, </a:t>
            </a:r>
            <a:br>
              <a:rPr lang="ru-RU" sz="2000" smtClean="0"/>
            </a:br>
            <a:r>
              <a:rPr lang="ru-RU" sz="2000" smtClean="0"/>
              <a:t>«Центра-СПИД», Центра Здоровья, Карсунской ЦРБ</a:t>
            </a:r>
          </a:p>
        </p:txBody>
      </p:sp>
      <p:pic>
        <p:nvPicPr>
          <p:cNvPr id="5" name="Picture 6" descr="C:\Users\user\Desktop\фото карсун\DSCN16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2198823"/>
            <a:ext cx="4038600" cy="3027091"/>
          </a:xfrm>
          <a:effectLst>
            <a:softEdge rad="112500"/>
          </a:effectLst>
        </p:spPr>
      </p:pic>
      <p:pic>
        <p:nvPicPr>
          <p:cNvPr id="6" name="Содержимое 5" descr="IMG_21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214554"/>
            <a:ext cx="4038600" cy="3000395"/>
          </a:xfr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9124" y="5929330"/>
            <a:ext cx="435771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ГУЗ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Карсунская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ЦРБ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28650"/>
          </a:xfrm>
        </p:spPr>
        <p:txBody>
          <a:bodyPr/>
          <a:lstStyle/>
          <a:p>
            <a:r>
              <a:rPr lang="ru-RU" smtClean="0"/>
              <a:t>Человек года</a:t>
            </a:r>
          </a:p>
        </p:txBody>
      </p:sp>
      <p:pic>
        <p:nvPicPr>
          <p:cNvPr id="38914" name="Содержимое 5" descr="IMG_65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357438"/>
            <a:ext cx="4038600" cy="2693987"/>
          </a:xfrm>
        </p:spPr>
      </p:pic>
      <p:pic>
        <p:nvPicPr>
          <p:cNvPr id="38915" name="Содержимое 6" descr="IMG_655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365375"/>
            <a:ext cx="4038600" cy="2693988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5786454"/>
            <a:ext cx="871543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Управление культуры, редакция газеты «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Карсунский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вестник»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Человек года</a:t>
            </a:r>
          </a:p>
        </p:txBody>
      </p:sp>
      <p:pic>
        <p:nvPicPr>
          <p:cNvPr id="39938" name="Содержимое 5" descr="IMG_66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571625"/>
            <a:ext cx="6516688" cy="4346575"/>
          </a:xfrm>
        </p:spPr>
      </p:pic>
      <p:sp>
        <p:nvSpPr>
          <p:cNvPr id="8" name="Прямоугольник 7"/>
          <p:cNvSpPr/>
          <p:nvPr/>
        </p:nvSpPr>
        <p:spPr>
          <a:xfrm>
            <a:off x="214282" y="6000768"/>
            <a:ext cx="871543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Управление культуры, редакция газеты «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Карсунский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вестник»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5572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Arial" charset="0"/>
              </a:rPr>
              <a:t>Подведение итогов работы агитпоезда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428750"/>
            <a:ext cx="8628063" cy="51435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+mj-lt"/>
              </a:rPr>
              <a:t>Подведение итогов работы агитпоезда состоялось в малом зале РДК с участием представителей области и района, глав администраций поселений, общественности, СМИ.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+mj-lt"/>
              </a:rPr>
              <a:t>Приняло участие 80 человек.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+mj-lt"/>
              </a:rPr>
              <a:t>Глава Администрации МО «</a:t>
            </a:r>
            <a:r>
              <a:rPr lang="ru-RU" sz="1600" dirty="0" err="1" smtClean="0">
                <a:latin typeface="+mj-lt"/>
              </a:rPr>
              <a:t>Карсунский</a:t>
            </a:r>
            <a:r>
              <a:rPr lang="ru-RU" sz="1600" dirty="0" smtClean="0">
                <a:latin typeface="+mj-lt"/>
              </a:rPr>
              <a:t> район» В.Б.Чубаров выступил с анализом демографической ситуации и реализацией семейной политики на территории района, обозначил проблемы и пути их решения.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Проблемное поле района:</a:t>
            </a:r>
            <a:endParaRPr lang="ru-RU" sz="16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Занятость сельского населения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Снижение зарегистрированных браков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Пути решения проблем:</a:t>
            </a:r>
            <a:endParaRPr lang="ru-RU" sz="16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Перевод из города в село производств не требующих высококвалифицированных рабочих и больших вложений.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Организация работы системного межведомственного социально-реабилитационного консилиума направленного на повышение ответственного </a:t>
            </a:r>
            <a:r>
              <a:rPr lang="ru-RU" sz="1600" dirty="0" err="1" smtClean="0"/>
              <a:t>родительства</a:t>
            </a:r>
            <a:endParaRPr lang="ru-RU" sz="16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Организация системной работы по профилактике гражданских браков со старшеклассниками, их родителями, молодыми семьями, проживающими в гражданском браке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Увеличение количества мероприятий семейной направленности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/>
              <a:t>Использование социальной рекламы с участием положительных семей и жителей района</a:t>
            </a:r>
            <a:endParaRPr lang="ru-RU" sz="1600" dirty="0"/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285750" y="214313"/>
            <a:ext cx="8678863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cs typeface="+mn-cs"/>
              </a:rPr>
              <a:t>      </a:t>
            </a:r>
            <a:endParaRPr lang="ru-RU" b="1" dirty="0">
              <a:solidFill>
                <a:srgbClr val="0070C0"/>
              </a:solidFill>
              <a:cs typeface="+mn-cs"/>
            </a:endParaRPr>
          </a:p>
          <a:p>
            <a:pPr marL="377825" indent="-377825"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70C0"/>
              </a:solidFill>
              <a:cs typeface="+mn-cs"/>
            </a:endParaRPr>
          </a:p>
          <a:p>
            <a:pPr marL="377825" indent="-377825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pPr marL="377825" indent="-377825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Встреча гостей областного агитпоезда на </a:t>
            </a:r>
            <a:r>
              <a:rPr lang="ru-RU" dirty="0" err="1" smtClean="0"/>
              <a:t>Карсунской</a:t>
            </a:r>
            <a:r>
              <a:rPr lang="ru-RU" dirty="0" smtClean="0"/>
              <a:t> земле</a:t>
            </a:r>
            <a:endParaRPr lang="ru-RU" dirty="0"/>
          </a:p>
        </p:txBody>
      </p:sp>
      <p:pic>
        <p:nvPicPr>
          <p:cNvPr id="15362" name="Содержимое 3" descr="IMG_644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7125" y="1527175"/>
            <a:ext cx="68532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«Живой газете» население  проголосовало за законный брак</a:t>
            </a:r>
            <a:endParaRPr lang="ru-RU" dirty="0"/>
          </a:p>
        </p:txBody>
      </p:sp>
      <p:pic>
        <p:nvPicPr>
          <p:cNvPr id="16386" name="Picture 2" descr="C:\Documents and Settings\user3\Рабочий стол\СЕМЬЯ АГИТПОЕЗД\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571625"/>
            <a:ext cx="5773738" cy="4330700"/>
          </a:xfrm>
        </p:spPr>
      </p:pic>
      <p:sp>
        <p:nvSpPr>
          <p:cNvPr id="5" name="Прямоугольник 4"/>
          <p:cNvSpPr/>
          <p:nvPr/>
        </p:nvSpPr>
        <p:spPr>
          <a:xfrm>
            <a:off x="4857752" y="5857892"/>
            <a:ext cx="39837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Отделение «Семья»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Акция «Молодежь выбирает ЗОЖ» на центральной площади р.п. Карсун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7410" name="Содержимое 6" descr="0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214563"/>
            <a:ext cx="4038600" cy="3028950"/>
          </a:xfrm>
        </p:spPr>
      </p:pic>
      <p:pic>
        <p:nvPicPr>
          <p:cNvPr id="17411" name="Содержимое 9" descr="IMG_64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143125"/>
            <a:ext cx="4038600" cy="3071813"/>
          </a:xfrm>
        </p:spPr>
      </p:pic>
      <p:sp>
        <p:nvSpPr>
          <p:cNvPr id="11" name="Прямоугольник 10"/>
          <p:cNvSpPr/>
          <p:nvPr/>
        </p:nvSpPr>
        <p:spPr>
          <a:xfrm>
            <a:off x="0" y="5857892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Отделение «Семья», Управление образования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Занятие в Школе молодых родителей на тему: «Здоровая женщина – здоровое поколение»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8434" name="Содержимое 5" descr="0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198688"/>
            <a:ext cx="4038600" cy="3028950"/>
          </a:xfrm>
        </p:spPr>
      </p:pic>
      <p:pic>
        <p:nvPicPr>
          <p:cNvPr id="18435" name="Содержимое 6" descr="06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198688"/>
            <a:ext cx="4038600" cy="302895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5857892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ЗАГС, ЦРБ,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УМТиСР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, КМТ, Отделение «Семья»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34400" cy="785813"/>
          </a:xfrm>
        </p:spPr>
        <p:txBody>
          <a:bodyPr/>
          <a:lstStyle/>
          <a:p>
            <a:r>
              <a:rPr lang="ru-RU" sz="2400" smtClean="0"/>
              <a:t>Встреча в Клубе молодых семей в ДОУ «Белоснежка»</a:t>
            </a:r>
          </a:p>
        </p:txBody>
      </p:sp>
      <p:pic>
        <p:nvPicPr>
          <p:cNvPr id="19458" name="Содержимое 4" descr="0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198688"/>
            <a:ext cx="4038600" cy="3028950"/>
          </a:xfrm>
        </p:spPr>
      </p:pic>
      <p:pic>
        <p:nvPicPr>
          <p:cNvPr id="19459" name="Содержимое 5" descr="08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198688"/>
            <a:ext cx="4038600" cy="3028950"/>
          </a:xfrm>
        </p:spPr>
      </p:pic>
      <p:sp>
        <p:nvSpPr>
          <p:cNvPr id="7" name="Прямоугольник 6"/>
          <p:cNvSpPr/>
          <p:nvPr/>
        </p:nvSpPr>
        <p:spPr>
          <a:xfrm>
            <a:off x="4857752" y="5857892"/>
            <a:ext cx="39837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Отделение «Семья»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57275"/>
          </a:xfrm>
        </p:spPr>
        <p:txBody>
          <a:bodyPr/>
          <a:lstStyle/>
          <a:p>
            <a:r>
              <a:rPr lang="ru-RU" sz="1800" smtClean="0">
                <a:solidFill>
                  <a:srgbClr val="7B9899"/>
                </a:solidFill>
              </a:rPr>
              <a:t>«России важен каждый ребенок.» </a:t>
            </a:r>
            <a:br>
              <a:rPr lang="ru-RU" sz="1800" smtClean="0">
                <a:solidFill>
                  <a:srgbClr val="7B9899"/>
                </a:solidFill>
              </a:rPr>
            </a:br>
            <a:r>
              <a:rPr lang="ru-RU" sz="1800" smtClean="0">
                <a:solidFill>
                  <a:srgbClr val="7B9899"/>
                </a:solidFill>
              </a:rPr>
              <a:t>Встреча психолога областного центра «Семья» с учащимися техникумов, оставшихся без попечения родителей на тему: </a:t>
            </a:r>
            <a:br>
              <a:rPr lang="ru-RU" sz="1800" smtClean="0">
                <a:solidFill>
                  <a:srgbClr val="7B9899"/>
                </a:solidFill>
              </a:rPr>
            </a:br>
            <a:r>
              <a:rPr lang="ru-RU" sz="1800" smtClean="0">
                <a:solidFill>
                  <a:srgbClr val="7B9899"/>
                </a:solidFill>
              </a:rPr>
              <a:t>«Готовность к самостоятельной жизни»</a:t>
            </a:r>
          </a:p>
        </p:txBody>
      </p:sp>
      <p:pic>
        <p:nvPicPr>
          <p:cNvPr id="20482" name="Содержимое 6" descr="05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571625"/>
            <a:ext cx="5715000" cy="4286250"/>
          </a:xfrm>
        </p:spPr>
      </p:pic>
      <p:sp>
        <p:nvSpPr>
          <p:cNvPr id="8" name="Прямоугольник 7"/>
          <p:cNvSpPr/>
          <p:nvPr/>
        </p:nvSpPr>
        <p:spPr>
          <a:xfrm>
            <a:off x="4857752" y="5857892"/>
            <a:ext cx="39837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Отделение «Семья»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Раздача листовок-памяток об ответственном хранении медикаментов «Если в доме дети»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506" name="Содержимое 4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7" name="Содержимое 5"/>
          <p:cNvSpPr>
            <a:spLocks noGrp="1"/>
          </p:cNvSpPr>
          <p:nvPr>
            <p:ph sz="half" idx="2"/>
          </p:nvPr>
        </p:nvSpPr>
        <p:spPr>
          <a:xfrm>
            <a:off x="5357813" y="1481138"/>
            <a:ext cx="3328987" cy="4525962"/>
          </a:xfrm>
        </p:spPr>
        <p:txBody>
          <a:bodyPr/>
          <a:lstStyle/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1508" name="Picture 2" descr="C:\Documents and Settings\user3\Рабочий стол\DSC_0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71688"/>
            <a:ext cx="392906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Documents and Settings\user3\Рабочий стол\DSC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071688"/>
            <a:ext cx="38846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71802" y="5715016"/>
            <a:ext cx="56060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ОАО «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УльяновскФармация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2452</TotalTime>
  <Words>498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28</vt:i4>
      </vt:variant>
    </vt:vector>
  </HeadingPairs>
  <TitlesOfParts>
    <vt:vector size="46" baseType="lpstr">
      <vt:lpstr>Georgia</vt:lpstr>
      <vt:lpstr>Arial</vt:lpstr>
      <vt:lpstr>Wingdings 2</vt:lpstr>
      <vt:lpstr>Wingdings</vt:lpstr>
      <vt:lpstr>Calibri</vt:lpstr>
      <vt:lpstr>Arial Black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Слайд 1</vt:lpstr>
      <vt:lpstr>Слайд 2</vt:lpstr>
      <vt:lpstr>Встреча гостей областного агитпоезда на Карсунской земле</vt:lpstr>
      <vt:lpstr>В «Живой газете» население  проголосовало за законный брак</vt:lpstr>
      <vt:lpstr>Акция «Молодежь выбирает ЗОЖ» на центральной площади р.п. Карсун</vt:lpstr>
      <vt:lpstr>Занятие в Школе молодых родителей на тему: «Здоровая женщина – здоровое поколение»</vt:lpstr>
      <vt:lpstr>Встреча в Клубе молодых семей в ДОУ «Белоснежка»</vt:lpstr>
      <vt:lpstr>«России важен каждый ребенок.»  Встреча психолога областного центра «Семья» с учащимися техникумов, оставшихся без попечения родителей на тему:  «Готовность к самостоятельной жизни»</vt:lpstr>
      <vt:lpstr>Раздача листовок-памяток об ответственном хранении медикаментов «Если в доме дети»</vt:lpstr>
      <vt:lpstr>Диспут «Мифы о наркотиках»</vt:lpstr>
      <vt:lpstr>Заседание районного Женсовета на тему: 1. Проект Концепции социальной сплоченности в Ульяновской области. 2.Секреты семейного счастья»</vt:lpstr>
      <vt:lpstr>Чествование молодых родителей новорожденных на предприятиях, в учреждениях</vt:lpstr>
      <vt:lpstr>Экологическая площадка. Экскурсия «Удивительный мир насекомых»</vt:lpstr>
      <vt:lpstr>Круглый стол  «Работа центра здорового питания»</vt:lpstr>
      <vt:lpstr>Площадка формирования социальной сплоченности лиц разного возраста на основе приобретения навыков пешеходного туризма</vt:lpstr>
      <vt:lpstr>Совместное заседание общественного семейного совета и клуба молодых семей «Ягодка»</vt:lpstr>
      <vt:lpstr>«Весенний калейдоскоп» Мастер-класс рисования коллективной работы с детьми-инвалидами.</vt:lpstr>
      <vt:lpstr>Встреча в клубе инвалидов «Рябина»- «С песней по жизни»</vt:lpstr>
      <vt:lpstr>Практическое занятие «Обеспечение социальной сплоченности  в создании  благополучия и здоровья одиноких граждан»</vt:lpstr>
      <vt:lpstr>Татарская национально-культурная автономия. Мастер-класс участием Президента областной Федерации по борьбе на поясах Ф.Х.Заббаровым</vt:lpstr>
      <vt:lpstr>Показательный бой по кикбоксингу среди учащихся 6а класса. Мастер - класс</vt:lpstr>
      <vt:lpstr>КИБО в Сосновке. Виртуальная экскурсия по мемориальной экспозиции «Карамзинская общественная библиотека»</vt:lpstr>
      <vt:lpstr>Час увлекательных познаний о сне</vt:lpstr>
      <vt:lpstr>Для предпринимателя важны  знания о сохранении здоровья мужчин и правовых аспектах  деятельности</vt:lpstr>
      <vt:lpstr>Работа специалистов  Центра медицинской профилактики,  «Центра-СПИД», Центра Здоровья, Карсунской ЦРБ</vt:lpstr>
      <vt:lpstr>Человек года</vt:lpstr>
      <vt:lpstr>Человек года</vt:lpstr>
      <vt:lpstr>Подведение итогов работы агитпоезда</vt:lpstr>
    </vt:vector>
  </TitlesOfParts>
  <Company>ЗАГС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агитпоезд  «За здоровый образ жизни,  за здоровую, счастливую семью»  в муниципальном образовании «Карсунский район»</dc:title>
  <dc:creator>Пользователь</dc:creator>
  <cp:lastModifiedBy>1</cp:lastModifiedBy>
  <cp:revision>51</cp:revision>
  <dcterms:created xsi:type="dcterms:W3CDTF">2001-12-31T23:35:33Z</dcterms:created>
  <dcterms:modified xsi:type="dcterms:W3CDTF">2013-04-18T08:00:16Z</dcterms:modified>
</cp:coreProperties>
</file>