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1" r:id="rId3"/>
    <p:sldId id="272" r:id="rId4"/>
    <p:sldId id="258" r:id="rId5"/>
    <p:sldId id="273" r:id="rId6"/>
    <p:sldId id="267" r:id="rId7"/>
    <p:sldId id="270" r:id="rId8"/>
    <p:sldId id="269" r:id="rId9"/>
    <p:sldId id="266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6" autoAdjust="0"/>
    <p:restoredTop sz="94660"/>
  </p:normalViewPr>
  <p:slideViewPr>
    <p:cSldViewPr>
      <p:cViewPr varScale="1">
        <p:scale>
          <a:sx n="101" d="100"/>
          <a:sy n="101" d="100"/>
        </p:scale>
        <p:origin x="30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A7F843-0985-4C57-BF0B-38D3EFA9D6CC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F58C3700-8184-48F3-84C8-E320D5F92833}">
      <dgm:prSet phldrT="[Текст]" custT="1"/>
      <dgm:spPr>
        <a:noFill/>
      </dgm:spPr>
      <dgm:t>
        <a:bodyPr/>
        <a:lstStyle/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Произведено </a:t>
          </a:r>
        </a:p>
        <a:p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порядка </a:t>
          </a:r>
        </a:p>
        <a:p>
          <a:r>
            <a:rPr lang="ru-RU" sz="1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65 тысяч тонн</a:t>
          </a:r>
        </a:p>
        <a:p>
          <a:r>
            <a:rPr lang="ru-RU" sz="1800" u="none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барьерных ограждений </a:t>
          </a:r>
          <a:endParaRPr lang="ru-RU" u="none" dirty="0"/>
        </a:p>
      </dgm:t>
    </dgm:pt>
    <dgm:pt modelId="{F1479A3A-F46E-449E-800A-AE8534102C48}" type="parTrans" cxnId="{10EDD1E7-CB34-479E-B7AF-DE85C78233FE}">
      <dgm:prSet/>
      <dgm:spPr/>
      <dgm:t>
        <a:bodyPr/>
        <a:lstStyle/>
        <a:p>
          <a:endParaRPr lang="ru-RU"/>
        </a:p>
      </dgm:t>
    </dgm:pt>
    <dgm:pt modelId="{68A27B9F-6A9E-461F-BE96-4BC8C3AAB298}" type="sibTrans" cxnId="{10EDD1E7-CB34-479E-B7AF-DE85C78233FE}">
      <dgm:prSet/>
      <dgm:spPr/>
      <dgm:t>
        <a:bodyPr/>
        <a:lstStyle/>
        <a:p>
          <a:endParaRPr lang="ru-RU"/>
        </a:p>
      </dgm:t>
    </dgm:pt>
    <dgm:pt modelId="{378FE792-649C-45A3-B078-E46B36513000}">
      <dgm:prSet phldrT="[Текст]" custT="1"/>
      <dgm:spPr>
        <a:noFill/>
      </dgm:spPr>
      <dgm:t>
        <a:bodyPr/>
        <a:lstStyle/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Продукция </a:t>
          </a:r>
        </a:p>
        <a:p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поставлена </a:t>
          </a:r>
          <a:b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</a:t>
          </a:r>
          <a:r>
            <a:rPr lang="ru-RU" sz="1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десятки регионов</a:t>
          </a:r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России и  ряд стран ближнего зарубежья </a:t>
          </a:r>
          <a:endParaRPr lang="ru-RU" dirty="0"/>
        </a:p>
      </dgm:t>
    </dgm:pt>
    <dgm:pt modelId="{D4BE6029-EB86-4B31-B2F0-D10B7449E25D}" type="parTrans" cxnId="{2FC00661-3CA2-42B5-88F3-7D06286A3772}">
      <dgm:prSet/>
      <dgm:spPr/>
      <dgm:t>
        <a:bodyPr/>
        <a:lstStyle/>
        <a:p>
          <a:endParaRPr lang="ru-RU"/>
        </a:p>
      </dgm:t>
    </dgm:pt>
    <dgm:pt modelId="{2979214B-4EF8-47CA-A00F-A714B3714B5D}" type="sibTrans" cxnId="{2FC00661-3CA2-42B5-88F3-7D06286A3772}">
      <dgm:prSet/>
      <dgm:spPr/>
      <dgm:t>
        <a:bodyPr/>
        <a:lstStyle/>
        <a:p>
          <a:endParaRPr lang="ru-RU"/>
        </a:p>
      </dgm:t>
    </dgm:pt>
    <dgm:pt modelId="{9EBFB4B6-169A-4CEC-A40F-33CBC0EA5385}">
      <dgm:prSet phldrT="[Текст]" custT="1"/>
      <dgm:spPr>
        <a:noFill/>
      </dgm:spPr>
      <dgm:t>
        <a:bodyPr/>
        <a:lstStyle/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Установлено около</a:t>
          </a:r>
        </a:p>
        <a:p>
          <a:r>
            <a:rPr lang="ru-RU" sz="1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100 тысяч метров </a:t>
          </a:r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дорожного и мостового ограждения </a:t>
          </a:r>
          <a:endParaRPr lang="ru-RU" dirty="0"/>
        </a:p>
      </dgm:t>
    </dgm:pt>
    <dgm:pt modelId="{D4D3E75E-FDD8-42CF-AADB-0BD395947983}" type="parTrans" cxnId="{9FA9CA3A-7DFF-4F9E-AFD3-2F92C04F628C}">
      <dgm:prSet/>
      <dgm:spPr/>
      <dgm:t>
        <a:bodyPr/>
        <a:lstStyle/>
        <a:p>
          <a:endParaRPr lang="ru-RU"/>
        </a:p>
      </dgm:t>
    </dgm:pt>
    <dgm:pt modelId="{4BA0FECA-109F-40B1-8EF8-90FE0F0FA1D6}" type="sibTrans" cxnId="{9FA9CA3A-7DFF-4F9E-AFD3-2F92C04F628C}">
      <dgm:prSet/>
      <dgm:spPr/>
      <dgm:t>
        <a:bodyPr/>
        <a:lstStyle/>
        <a:p>
          <a:endParaRPr lang="ru-RU"/>
        </a:p>
      </dgm:t>
    </dgm:pt>
    <dgm:pt modelId="{34EA3D42-1D9C-4AAA-AF20-7745C6C490A5}" type="pres">
      <dgm:prSet presAssocID="{E6A7F843-0985-4C57-BF0B-38D3EFA9D6CC}" presName="Name0" presStyleCnt="0">
        <dgm:presLayoutVars>
          <dgm:dir/>
          <dgm:resizeHandles val="exact"/>
        </dgm:presLayoutVars>
      </dgm:prSet>
      <dgm:spPr/>
    </dgm:pt>
    <dgm:pt modelId="{69C0CB13-0CA3-4D69-8534-7B755CCB6D4C}" type="pres">
      <dgm:prSet presAssocID="{E6A7F843-0985-4C57-BF0B-38D3EFA9D6CC}" presName="fgShape" presStyleLbl="fgShp" presStyleIdx="0" presStyleCnt="1" custScaleX="92160" custScaleY="12451" custLinFactY="-100000" custLinFactNeighborX="-573" custLinFactNeighborY="-131725"/>
      <dgm:spPr>
        <a:noFill/>
      </dgm:spPr>
    </dgm:pt>
    <dgm:pt modelId="{A0F7E801-6201-43F1-BF10-B0F77365CD30}" type="pres">
      <dgm:prSet presAssocID="{E6A7F843-0985-4C57-BF0B-38D3EFA9D6CC}" presName="linComp" presStyleCnt="0"/>
      <dgm:spPr/>
    </dgm:pt>
    <dgm:pt modelId="{3E40791E-F0C7-4E90-99B1-BD0CC8B3866C}" type="pres">
      <dgm:prSet presAssocID="{F58C3700-8184-48F3-84C8-E320D5F92833}" presName="compNode" presStyleCnt="0"/>
      <dgm:spPr/>
    </dgm:pt>
    <dgm:pt modelId="{B72E457A-49D2-42FB-AD3C-DCB6C05879A5}" type="pres">
      <dgm:prSet presAssocID="{F58C3700-8184-48F3-84C8-E320D5F92833}" presName="bkgdShape" presStyleLbl="node1" presStyleIdx="0" presStyleCnt="3" custLinFactNeighborX="-55073" custLinFactNeighborY="6054"/>
      <dgm:spPr/>
      <dgm:t>
        <a:bodyPr/>
        <a:lstStyle/>
        <a:p>
          <a:endParaRPr lang="ru-RU"/>
        </a:p>
      </dgm:t>
    </dgm:pt>
    <dgm:pt modelId="{2732A86F-623F-4A4D-9AF2-3AE0BAEA0D76}" type="pres">
      <dgm:prSet presAssocID="{F58C3700-8184-48F3-84C8-E320D5F9283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8E6F0-C31D-4707-80AD-311BB8481945}" type="pres">
      <dgm:prSet presAssocID="{F58C3700-8184-48F3-84C8-E320D5F92833}" presName="invisiNode" presStyleLbl="node1" presStyleIdx="0" presStyleCnt="3"/>
      <dgm:spPr/>
    </dgm:pt>
    <dgm:pt modelId="{1331132A-970C-4F0D-B40C-EE860797DE52}" type="pres">
      <dgm:prSet presAssocID="{F58C3700-8184-48F3-84C8-E320D5F92833}" presName="imagNode" presStyleLbl="fgImgPlace1" presStyleIdx="0" presStyleCnt="3" custScaleX="139540" custScaleY="138035" custLinFactNeighborX="-3797" custLinFactNeighborY="1570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B3BB7F33-93B3-48E6-8843-0A5D27975B9B}" type="pres">
      <dgm:prSet presAssocID="{68A27B9F-6A9E-461F-BE96-4BC8C3AAB29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EB5ED3B-5AA3-42E7-87BA-FD779E7E63F0}" type="pres">
      <dgm:prSet presAssocID="{378FE792-649C-45A3-B078-E46B36513000}" presName="compNode" presStyleCnt="0"/>
      <dgm:spPr/>
    </dgm:pt>
    <dgm:pt modelId="{8E1E4ADB-4ABC-4A67-B8EC-33B680A04953}" type="pres">
      <dgm:prSet presAssocID="{378FE792-649C-45A3-B078-E46B36513000}" presName="bkgdShape" presStyleLbl="node1" presStyleIdx="1" presStyleCnt="3"/>
      <dgm:spPr/>
      <dgm:t>
        <a:bodyPr/>
        <a:lstStyle/>
        <a:p>
          <a:endParaRPr lang="ru-RU"/>
        </a:p>
      </dgm:t>
    </dgm:pt>
    <dgm:pt modelId="{305E410A-0888-4335-A1FF-5B111E61166A}" type="pres">
      <dgm:prSet presAssocID="{378FE792-649C-45A3-B078-E46B3651300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14488-F215-4787-B48F-AD4C4CB04A69}" type="pres">
      <dgm:prSet presAssocID="{378FE792-649C-45A3-B078-E46B36513000}" presName="invisiNode" presStyleLbl="node1" presStyleIdx="1" presStyleCnt="3"/>
      <dgm:spPr/>
    </dgm:pt>
    <dgm:pt modelId="{E1161040-7B45-42F3-AB28-E17760752481}" type="pres">
      <dgm:prSet presAssocID="{378FE792-649C-45A3-B078-E46B36513000}" presName="imagNode" presStyleLbl="fgImgPlace1" presStyleIdx="1" presStyleCnt="3" custScaleX="136846" custScaleY="126418" custLinFactNeighborX="0" custLinFactNeighborY="-5785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A1ED309A-B57A-4C14-937E-F3AB6242D475}" type="pres">
      <dgm:prSet presAssocID="{2979214B-4EF8-47CA-A00F-A714B3714B5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D41C901-3CC6-4E6B-94E0-D0DE299B122A}" type="pres">
      <dgm:prSet presAssocID="{9EBFB4B6-169A-4CEC-A40F-33CBC0EA5385}" presName="compNode" presStyleCnt="0"/>
      <dgm:spPr/>
    </dgm:pt>
    <dgm:pt modelId="{593C7ABB-9D81-4B99-884F-A8683A9A70DB}" type="pres">
      <dgm:prSet presAssocID="{9EBFB4B6-169A-4CEC-A40F-33CBC0EA5385}" presName="bkgdShape" presStyleLbl="node1" presStyleIdx="2" presStyleCnt="3"/>
      <dgm:spPr/>
      <dgm:t>
        <a:bodyPr/>
        <a:lstStyle/>
        <a:p>
          <a:endParaRPr lang="ru-RU"/>
        </a:p>
      </dgm:t>
    </dgm:pt>
    <dgm:pt modelId="{D3231789-B89A-49BD-87C2-6EE654976DC0}" type="pres">
      <dgm:prSet presAssocID="{9EBFB4B6-169A-4CEC-A40F-33CBC0EA538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EC45A-9F30-4B52-A93A-F3936DFC9ACA}" type="pres">
      <dgm:prSet presAssocID="{9EBFB4B6-169A-4CEC-A40F-33CBC0EA5385}" presName="invisiNode" presStyleLbl="node1" presStyleIdx="2" presStyleCnt="3"/>
      <dgm:spPr/>
    </dgm:pt>
    <dgm:pt modelId="{000E8DD0-DA23-4850-B857-0D6F741201A8}" type="pres">
      <dgm:prSet presAssocID="{9EBFB4B6-169A-4CEC-A40F-33CBC0EA5385}" presName="imagNode" presStyleLbl="fgImgPlace1" presStyleIdx="2" presStyleCnt="3" custScaleX="131937" custScaleY="128615" custLinFactNeighborX="-144" custLinFactNeighborY="15924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</dgm:ptLst>
  <dgm:cxnLst>
    <dgm:cxn modelId="{734418B4-F5FC-49FE-B251-DF400AAA936E}" type="presOf" srcId="{9EBFB4B6-169A-4CEC-A40F-33CBC0EA5385}" destId="{593C7ABB-9D81-4B99-884F-A8683A9A70DB}" srcOrd="0" destOrd="0" presId="urn:microsoft.com/office/officeart/2005/8/layout/hList7#1"/>
    <dgm:cxn modelId="{2FC00661-3CA2-42B5-88F3-7D06286A3772}" srcId="{E6A7F843-0985-4C57-BF0B-38D3EFA9D6CC}" destId="{378FE792-649C-45A3-B078-E46B36513000}" srcOrd="1" destOrd="0" parTransId="{D4BE6029-EB86-4B31-B2F0-D10B7449E25D}" sibTransId="{2979214B-4EF8-47CA-A00F-A714B3714B5D}"/>
    <dgm:cxn modelId="{9FA9CA3A-7DFF-4F9E-AFD3-2F92C04F628C}" srcId="{E6A7F843-0985-4C57-BF0B-38D3EFA9D6CC}" destId="{9EBFB4B6-169A-4CEC-A40F-33CBC0EA5385}" srcOrd="2" destOrd="0" parTransId="{D4D3E75E-FDD8-42CF-AADB-0BD395947983}" sibTransId="{4BA0FECA-109F-40B1-8EF8-90FE0F0FA1D6}"/>
    <dgm:cxn modelId="{B3A660C6-A4F1-4F69-A03C-6ACF2A54E857}" type="presOf" srcId="{E6A7F843-0985-4C57-BF0B-38D3EFA9D6CC}" destId="{34EA3D42-1D9C-4AAA-AF20-7745C6C490A5}" srcOrd="0" destOrd="0" presId="urn:microsoft.com/office/officeart/2005/8/layout/hList7#1"/>
    <dgm:cxn modelId="{64E436B5-611A-40B2-A644-9580907317EC}" type="presOf" srcId="{9EBFB4B6-169A-4CEC-A40F-33CBC0EA5385}" destId="{D3231789-B89A-49BD-87C2-6EE654976DC0}" srcOrd="1" destOrd="0" presId="urn:microsoft.com/office/officeart/2005/8/layout/hList7#1"/>
    <dgm:cxn modelId="{AD2DB199-C6D8-4DC4-928C-7AD20516F87D}" type="presOf" srcId="{378FE792-649C-45A3-B078-E46B36513000}" destId="{305E410A-0888-4335-A1FF-5B111E61166A}" srcOrd="1" destOrd="0" presId="urn:microsoft.com/office/officeart/2005/8/layout/hList7#1"/>
    <dgm:cxn modelId="{20C0BAB0-BAF2-42D1-B701-D5BEDBD788CE}" type="presOf" srcId="{F58C3700-8184-48F3-84C8-E320D5F92833}" destId="{2732A86F-623F-4A4D-9AF2-3AE0BAEA0D76}" srcOrd="1" destOrd="0" presId="urn:microsoft.com/office/officeart/2005/8/layout/hList7#1"/>
    <dgm:cxn modelId="{CD421A48-089A-4A1E-AA8B-897E142DEB06}" type="presOf" srcId="{68A27B9F-6A9E-461F-BE96-4BC8C3AAB298}" destId="{B3BB7F33-93B3-48E6-8843-0A5D27975B9B}" srcOrd="0" destOrd="0" presId="urn:microsoft.com/office/officeart/2005/8/layout/hList7#1"/>
    <dgm:cxn modelId="{9CFC2E67-16C4-4365-B4D4-AC4EB4EC3DF5}" type="presOf" srcId="{2979214B-4EF8-47CA-A00F-A714B3714B5D}" destId="{A1ED309A-B57A-4C14-937E-F3AB6242D475}" srcOrd="0" destOrd="0" presId="urn:microsoft.com/office/officeart/2005/8/layout/hList7#1"/>
    <dgm:cxn modelId="{10EDD1E7-CB34-479E-B7AF-DE85C78233FE}" srcId="{E6A7F843-0985-4C57-BF0B-38D3EFA9D6CC}" destId="{F58C3700-8184-48F3-84C8-E320D5F92833}" srcOrd="0" destOrd="0" parTransId="{F1479A3A-F46E-449E-800A-AE8534102C48}" sibTransId="{68A27B9F-6A9E-461F-BE96-4BC8C3AAB298}"/>
    <dgm:cxn modelId="{A4B43401-AA99-4E44-B95F-9219563081D3}" type="presOf" srcId="{378FE792-649C-45A3-B078-E46B36513000}" destId="{8E1E4ADB-4ABC-4A67-B8EC-33B680A04953}" srcOrd="0" destOrd="0" presId="urn:microsoft.com/office/officeart/2005/8/layout/hList7#1"/>
    <dgm:cxn modelId="{3F245C1A-4B74-456B-98DF-6526B9EB5C89}" type="presOf" srcId="{F58C3700-8184-48F3-84C8-E320D5F92833}" destId="{B72E457A-49D2-42FB-AD3C-DCB6C05879A5}" srcOrd="0" destOrd="0" presId="urn:microsoft.com/office/officeart/2005/8/layout/hList7#1"/>
    <dgm:cxn modelId="{9733AF6C-C3A5-4F9C-BDFA-5C4F8B9BE70A}" type="presParOf" srcId="{34EA3D42-1D9C-4AAA-AF20-7745C6C490A5}" destId="{69C0CB13-0CA3-4D69-8534-7B755CCB6D4C}" srcOrd="0" destOrd="0" presId="urn:microsoft.com/office/officeart/2005/8/layout/hList7#1"/>
    <dgm:cxn modelId="{2E0C7BEA-8E41-48D6-A7CD-3CD86166E205}" type="presParOf" srcId="{34EA3D42-1D9C-4AAA-AF20-7745C6C490A5}" destId="{A0F7E801-6201-43F1-BF10-B0F77365CD30}" srcOrd="1" destOrd="0" presId="urn:microsoft.com/office/officeart/2005/8/layout/hList7#1"/>
    <dgm:cxn modelId="{68219F87-E692-47B2-A793-0F734AB659DA}" type="presParOf" srcId="{A0F7E801-6201-43F1-BF10-B0F77365CD30}" destId="{3E40791E-F0C7-4E90-99B1-BD0CC8B3866C}" srcOrd="0" destOrd="0" presId="urn:microsoft.com/office/officeart/2005/8/layout/hList7#1"/>
    <dgm:cxn modelId="{46B9CA57-1FDA-4FFD-9B8D-C92E7C8CA5D2}" type="presParOf" srcId="{3E40791E-F0C7-4E90-99B1-BD0CC8B3866C}" destId="{B72E457A-49D2-42FB-AD3C-DCB6C05879A5}" srcOrd="0" destOrd="0" presId="urn:microsoft.com/office/officeart/2005/8/layout/hList7#1"/>
    <dgm:cxn modelId="{A74D29D3-E3D8-4A97-B06C-C5903B6B8DEC}" type="presParOf" srcId="{3E40791E-F0C7-4E90-99B1-BD0CC8B3866C}" destId="{2732A86F-623F-4A4D-9AF2-3AE0BAEA0D76}" srcOrd="1" destOrd="0" presId="urn:microsoft.com/office/officeart/2005/8/layout/hList7#1"/>
    <dgm:cxn modelId="{FF199A23-DAF1-4124-874D-70EC8F3B5CCE}" type="presParOf" srcId="{3E40791E-F0C7-4E90-99B1-BD0CC8B3866C}" destId="{0C38E6F0-C31D-4707-80AD-311BB8481945}" srcOrd="2" destOrd="0" presId="urn:microsoft.com/office/officeart/2005/8/layout/hList7#1"/>
    <dgm:cxn modelId="{E79F8ED9-44A8-48BA-8901-8F4CCFACBAB1}" type="presParOf" srcId="{3E40791E-F0C7-4E90-99B1-BD0CC8B3866C}" destId="{1331132A-970C-4F0D-B40C-EE860797DE52}" srcOrd="3" destOrd="0" presId="urn:microsoft.com/office/officeart/2005/8/layout/hList7#1"/>
    <dgm:cxn modelId="{766C29F9-8FDB-4DF2-897B-54C8EF91E46B}" type="presParOf" srcId="{A0F7E801-6201-43F1-BF10-B0F77365CD30}" destId="{B3BB7F33-93B3-48E6-8843-0A5D27975B9B}" srcOrd="1" destOrd="0" presId="urn:microsoft.com/office/officeart/2005/8/layout/hList7#1"/>
    <dgm:cxn modelId="{A2FC1E88-927C-44FC-9AD6-BBFFFDFAC480}" type="presParOf" srcId="{A0F7E801-6201-43F1-BF10-B0F77365CD30}" destId="{9EB5ED3B-5AA3-42E7-87BA-FD779E7E63F0}" srcOrd="2" destOrd="0" presId="urn:microsoft.com/office/officeart/2005/8/layout/hList7#1"/>
    <dgm:cxn modelId="{E3746494-922B-4B4F-BF87-A56251988D28}" type="presParOf" srcId="{9EB5ED3B-5AA3-42E7-87BA-FD779E7E63F0}" destId="{8E1E4ADB-4ABC-4A67-B8EC-33B680A04953}" srcOrd="0" destOrd="0" presId="urn:microsoft.com/office/officeart/2005/8/layout/hList7#1"/>
    <dgm:cxn modelId="{A64DDA9F-5D4D-4398-A3A9-6601A29B96E0}" type="presParOf" srcId="{9EB5ED3B-5AA3-42E7-87BA-FD779E7E63F0}" destId="{305E410A-0888-4335-A1FF-5B111E61166A}" srcOrd="1" destOrd="0" presId="urn:microsoft.com/office/officeart/2005/8/layout/hList7#1"/>
    <dgm:cxn modelId="{7D38DE40-C1E1-4991-BBB9-8431A43C3F30}" type="presParOf" srcId="{9EB5ED3B-5AA3-42E7-87BA-FD779E7E63F0}" destId="{82814488-F215-4787-B48F-AD4C4CB04A69}" srcOrd="2" destOrd="0" presId="urn:microsoft.com/office/officeart/2005/8/layout/hList7#1"/>
    <dgm:cxn modelId="{4D39D3E9-E79D-4483-AC00-6030AF432D0C}" type="presParOf" srcId="{9EB5ED3B-5AA3-42E7-87BA-FD779E7E63F0}" destId="{E1161040-7B45-42F3-AB28-E17760752481}" srcOrd="3" destOrd="0" presId="urn:microsoft.com/office/officeart/2005/8/layout/hList7#1"/>
    <dgm:cxn modelId="{1B30C9A8-914C-4875-8AD5-E65807A35DA8}" type="presParOf" srcId="{A0F7E801-6201-43F1-BF10-B0F77365CD30}" destId="{A1ED309A-B57A-4C14-937E-F3AB6242D475}" srcOrd="3" destOrd="0" presId="urn:microsoft.com/office/officeart/2005/8/layout/hList7#1"/>
    <dgm:cxn modelId="{6E500C9A-4131-429E-8D90-25AC4AB24169}" type="presParOf" srcId="{A0F7E801-6201-43F1-BF10-B0F77365CD30}" destId="{DD41C901-3CC6-4E6B-94E0-D0DE299B122A}" srcOrd="4" destOrd="0" presId="urn:microsoft.com/office/officeart/2005/8/layout/hList7#1"/>
    <dgm:cxn modelId="{30B5AD46-4D1D-4EB9-B499-26B2F1D53163}" type="presParOf" srcId="{DD41C901-3CC6-4E6B-94E0-D0DE299B122A}" destId="{593C7ABB-9D81-4B99-884F-A8683A9A70DB}" srcOrd="0" destOrd="0" presId="urn:microsoft.com/office/officeart/2005/8/layout/hList7#1"/>
    <dgm:cxn modelId="{02E4B593-F295-4368-8B08-5FBF7A255BDA}" type="presParOf" srcId="{DD41C901-3CC6-4E6B-94E0-D0DE299B122A}" destId="{D3231789-B89A-49BD-87C2-6EE654976DC0}" srcOrd="1" destOrd="0" presId="urn:microsoft.com/office/officeart/2005/8/layout/hList7#1"/>
    <dgm:cxn modelId="{475B4DDF-CEE5-4D2A-85B8-14D779181E36}" type="presParOf" srcId="{DD41C901-3CC6-4E6B-94E0-D0DE299B122A}" destId="{1A2EC45A-9F30-4B52-A93A-F3936DFC9ACA}" srcOrd="2" destOrd="0" presId="urn:microsoft.com/office/officeart/2005/8/layout/hList7#1"/>
    <dgm:cxn modelId="{3FEE4426-1A2B-4F50-B1C4-52E4D412ED72}" type="presParOf" srcId="{DD41C901-3CC6-4E6B-94E0-D0DE299B122A}" destId="{000E8DD0-DA23-4850-B857-0D6F741201A8}" srcOrd="3" destOrd="0" presId="urn:microsoft.com/office/officeart/2005/8/layout/hList7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E457A-49D2-42FB-AD3C-DCB6C05879A5}">
      <dsp:nvSpPr>
        <dsp:cNvPr id="0" name=""/>
        <dsp:cNvSpPr/>
      </dsp:nvSpPr>
      <dsp:spPr>
        <a:xfrm>
          <a:off x="0" y="9391"/>
          <a:ext cx="2611073" cy="564360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Произведено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порядка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65 тысяч тонн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барьерных ограждений </a:t>
          </a:r>
          <a:endParaRPr lang="ru-RU" u="none" kern="1200" dirty="0"/>
        </a:p>
      </dsp:txBody>
      <dsp:txXfrm>
        <a:off x="0" y="2266832"/>
        <a:ext cx="2611073" cy="2257440"/>
      </dsp:txXfrm>
    </dsp:sp>
    <dsp:sp modelId="{1331132A-970C-4F0D-B40C-EE860797DE52}">
      <dsp:nvSpPr>
        <dsp:cNvPr id="0" name=""/>
        <dsp:cNvSpPr/>
      </dsp:nvSpPr>
      <dsp:spPr>
        <a:xfrm>
          <a:off x="-79" y="285755"/>
          <a:ext cx="2622402" cy="25941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E4ADB-4ABC-4A67-B8EC-33B680A04953}">
      <dsp:nvSpPr>
        <dsp:cNvPr id="0" name=""/>
        <dsp:cNvSpPr/>
      </dsp:nvSpPr>
      <dsp:spPr>
        <a:xfrm>
          <a:off x="2700655" y="0"/>
          <a:ext cx="2611073" cy="564360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Продукция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поставлена </a:t>
          </a:r>
          <a:br>
            <a:rPr lang="ru-RU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 </a:t>
          </a:r>
          <a:r>
            <a:rPr lang="ru-RU" sz="1800" b="1" u="sng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десятки регионов</a:t>
          </a:r>
          <a:r>
            <a:rPr lang="ru-RU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России и  ряд стран ближнего зарубежья </a:t>
          </a:r>
          <a:endParaRPr lang="ru-RU" kern="1200" dirty="0"/>
        </a:p>
      </dsp:txBody>
      <dsp:txXfrm>
        <a:off x="2700655" y="2257440"/>
        <a:ext cx="2611073" cy="2257440"/>
      </dsp:txXfrm>
    </dsp:sp>
    <dsp:sp modelId="{E1161040-7B45-42F3-AB28-E17760752481}">
      <dsp:nvSpPr>
        <dsp:cNvPr id="0" name=""/>
        <dsp:cNvSpPr/>
      </dsp:nvSpPr>
      <dsp:spPr>
        <a:xfrm>
          <a:off x="2720305" y="0"/>
          <a:ext cx="2571773" cy="237579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C7ABB-9D81-4B99-884F-A8683A9A70DB}">
      <dsp:nvSpPr>
        <dsp:cNvPr id="0" name=""/>
        <dsp:cNvSpPr/>
      </dsp:nvSpPr>
      <dsp:spPr>
        <a:xfrm>
          <a:off x="5390061" y="0"/>
          <a:ext cx="2611073" cy="564360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Установлено около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100 тысяч метров </a:t>
          </a:r>
          <a:r>
            <a:rPr lang="ru-RU" sz="18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дорожного и мостового ограждения </a:t>
          </a:r>
          <a:endParaRPr lang="ru-RU" kern="1200" dirty="0"/>
        </a:p>
      </dsp:txBody>
      <dsp:txXfrm>
        <a:off x="5390061" y="2257440"/>
        <a:ext cx="2611073" cy="2257440"/>
      </dsp:txXfrm>
    </dsp:sp>
    <dsp:sp modelId="{000E8DD0-DA23-4850-B857-0D6F741201A8}">
      <dsp:nvSpPr>
        <dsp:cNvPr id="0" name=""/>
        <dsp:cNvSpPr/>
      </dsp:nvSpPr>
      <dsp:spPr>
        <a:xfrm>
          <a:off x="5453133" y="368995"/>
          <a:ext cx="2479517" cy="241708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0CB13-0CA3-4D69-8534-7B755CCB6D4C}">
      <dsp:nvSpPr>
        <dsp:cNvPr id="0" name=""/>
        <dsp:cNvSpPr/>
      </dsp:nvSpPr>
      <dsp:spPr>
        <a:xfrm>
          <a:off x="566855" y="2923804"/>
          <a:ext cx="6782999" cy="105402"/>
        </a:xfrm>
        <a:prstGeom prst="leftRightArrow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573B1-A28C-450B-92C4-1406D50D1320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E0E75-7458-42F8-AECD-9D043D6BD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4744" y="2214554"/>
            <a:ext cx="4772004" cy="18272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www.ktc.ru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\\172.17.1.1\public\Щербина А.И\ФОТО Щербины А.И\IMG_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0" y="5929330"/>
            <a:ext cx="9158068" cy="928670"/>
          </a:xfrm>
          <a:custGeom>
            <a:avLst/>
            <a:gdLst>
              <a:gd name="connsiteX0" fmla="*/ 0 w 9158068"/>
              <a:gd name="connsiteY0" fmla="*/ 900333 h 1420837"/>
              <a:gd name="connsiteX1" fmla="*/ 6161649 w 9158068"/>
              <a:gd name="connsiteY1" fmla="*/ 140677 h 1420837"/>
              <a:gd name="connsiteX2" fmla="*/ 9158068 w 9158068"/>
              <a:gd name="connsiteY2" fmla="*/ 0 h 1420837"/>
              <a:gd name="connsiteX3" fmla="*/ 9144000 w 9158068"/>
              <a:gd name="connsiteY3" fmla="*/ 1420837 h 1420837"/>
              <a:gd name="connsiteX4" fmla="*/ 0 w 9158068"/>
              <a:gd name="connsiteY4" fmla="*/ 1420837 h 1420837"/>
              <a:gd name="connsiteX5" fmla="*/ 0 w 9158068"/>
              <a:gd name="connsiteY5" fmla="*/ 900333 h 142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068" h="1420837">
                <a:moveTo>
                  <a:pt x="0" y="900333"/>
                </a:moveTo>
                <a:lnTo>
                  <a:pt x="6161649" y="140677"/>
                </a:lnTo>
                <a:lnTo>
                  <a:pt x="9158068" y="0"/>
                </a:lnTo>
                <a:lnTo>
                  <a:pt x="9144000" y="1420837"/>
                </a:lnTo>
                <a:lnTo>
                  <a:pt x="0" y="1420837"/>
                </a:lnTo>
                <a:lnTo>
                  <a:pt x="0" y="90033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логотип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0"/>
            <a:ext cx="785818" cy="15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95656" y="214509"/>
            <a:ext cx="494451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Щербина Александр Иосифович</a:t>
            </a:r>
          </a:p>
          <a:p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Родился в 1951 году на Украине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Кировоградской области.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Окончил Куйбышевский плановый институт (специальность «экономист»). Работал механиком в Ульяновском управлении механизации № 2,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Главульяновскстрое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в Строительно-монтажном тресте № 4. С 2000 года –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ОАО КТЦ «Металлоконструкция», занимает должность заместителя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генерального директора.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Награждён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нагрудным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«Почётный строитель России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государственной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наградой -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почётным званием «Заслуженный строитель Российской Федерации».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Женат, двое сыновей, внук и внучка.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8025" y="6265344"/>
            <a:ext cx="38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Щербина Александр Иосифович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72.17.1.1\public\ДОКУМЕНТЫ ОБЩЕГО ПОЛЬЗОВАНИЯ\Рекламные материалы\фото\DSC02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700" cy="609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4337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www.ktc.ru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5500702"/>
            <a:ext cx="9144000" cy="1121017"/>
          </a:xfrm>
          <a:custGeom>
            <a:avLst/>
            <a:gdLst>
              <a:gd name="connsiteX0" fmla="*/ 0 w 9144000"/>
              <a:gd name="connsiteY0" fmla="*/ 534572 h 1406769"/>
              <a:gd name="connsiteX1" fmla="*/ 5641145 w 9144000"/>
              <a:gd name="connsiteY1" fmla="*/ 0 h 1406769"/>
              <a:gd name="connsiteX2" fmla="*/ 9144000 w 9144000"/>
              <a:gd name="connsiteY2" fmla="*/ 126609 h 1406769"/>
              <a:gd name="connsiteX3" fmla="*/ 9144000 w 9144000"/>
              <a:gd name="connsiteY3" fmla="*/ 506437 h 1406769"/>
              <a:gd name="connsiteX4" fmla="*/ 6105378 w 9144000"/>
              <a:gd name="connsiteY4" fmla="*/ 647113 h 1406769"/>
              <a:gd name="connsiteX5" fmla="*/ 14068 w 9144000"/>
              <a:gd name="connsiteY5" fmla="*/ 1406769 h 1406769"/>
              <a:gd name="connsiteX6" fmla="*/ 0 w 9144000"/>
              <a:gd name="connsiteY6" fmla="*/ 534572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06769">
                <a:moveTo>
                  <a:pt x="0" y="534572"/>
                </a:moveTo>
                <a:lnTo>
                  <a:pt x="5641145" y="0"/>
                </a:lnTo>
                <a:lnTo>
                  <a:pt x="9144000" y="126609"/>
                </a:lnTo>
                <a:lnTo>
                  <a:pt x="9144000" y="506437"/>
                </a:lnTo>
                <a:lnTo>
                  <a:pt x="6105378" y="647113"/>
                </a:lnTo>
                <a:lnTo>
                  <a:pt x="14068" y="1406769"/>
                </a:lnTo>
                <a:lnTo>
                  <a:pt x="0" y="5345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143372" y="0"/>
            <a:ext cx="5000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ОА «КТЦ «Металлоконструкция»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5929330"/>
            <a:ext cx="9158068" cy="928670"/>
          </a:xfrm>
          <a:custGeom>
            <a:avLst/>
            <a:gdLst>
              <a:gd name="connsiteX0" fmla="*/ 0 w 9158068"/>
              <a:gd name="connsiteY0" fmla="*/ 900333 h 1420837"/>
              <a:gd name="connsiteX1" fmla="*/ 6161649 w 9158068"/>
              <a:gd name="connsiteY1" fmla="*/ 140677 h 1420837"/>
              <a:gd name="connsiteX2" fmla="*/ 9158068 w 9158068"/>
              <a:gd name="connsiteY2" fmla="*/ 0 h 1420837"/>
              <a:gd name="connsiteX3" fmla="*/ 9144000 w 9158068"/>
              <a:gd name="connsiteY3" fmla="*/ 1420837 h 1420837"/>
              <a:gd name="connsiteX4" fmla="*/ 0 w 9158068"/>
              <a:gd name="connsiteY4" fmla="*/ 1420837 h 1420837"/>
              <a:gd name="connsiteX5" fmla="*/ 0 w 9158068"/>
              <a:gd name="connsiteY5" fmla="*/ 900333 h 142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068" h="1420837">
                <a:moveTo>
                  <a:pt x="0" y="900333"/>
                </a:moveTo>
                <a:lnTo>
                  <a:pt x="6161649" y="140677"/>
                </a:lnTo>
                <a:lnTo>
                  <a:pt x="9158068" y="0"/>
                </a:lnTo>
                <a:lnTo>
                  <a:pt x="9144000" y="1420837"/>
                </a:lnTo>
                <a:lnTo>
                  <a:pt x="0" y="1420837"/>
                </a:lnTo>
                <a:lnTo>
                  <a:pt x="0" y="90033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логотип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0"/>
            <a:ext cx="785818" cy="15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355976" y="2924944"/>
            <a:ext cx="47722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Подготовил                   Лавров Максим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Владимирович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Должность                    Ведущий специалист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                            Внешних связей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Телефон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8(8422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40-71-58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8025" y="6265344"/>
            <a:ext cx="38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Щербина Александр Иосифович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46028" y="620688"/>
            <a:ext cx="3569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custDataLst>
      <p:tags r:id="rId1"/>
    </p:custData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vrov\Desktop\Альбом\вариант мост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1"/>
            <a:ext cx="9172572" cy="6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00444" y="2068371"/>
            <a:ext cx="4772004" cy="18272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логотип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916832"/>
            <a:ext cx="785818" cy="15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4337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www.ktc.ru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5518150"/>
            <a:ext cx="9172572" cy="1223218"/>
          </a:xfrm>
          <a:custGeom>
            <a:avLst/>
            <a:gdLst>
              <a:gd name="connsiteX0" fmla="*/ 0 w 9144000"/>
              <a:gd name="connsiteY0" fmla="*/ 534572 h 1406769"/>
              <a:gd name="connsiteX1" fmla="*/ 5641145 w 9144000"/>
              <a:gd name="connsiteY1" fmla="*/ 0 h 1406769"/>
              <a:gd name="connsiteX2" fmla="*/ 9144000 w 9144000"/>
              <a:gd name="connsiteY2" fmla="*/ 126609 h 1406769"/>
              <a:gd name="connsiteX3" fmla="*/ 9144000 w 9144000"/>
              <a:gd name="connsiteY3" fmla="*/ 506437 h 1406769"/>
              <a:gd name="connsiteX4" fmla="*/ 6105378 w 9144000"/>
              <a:gd name="connsiteY4" fmla="*/ 647113 h 1406769"/>
              <a:gd name="connsiteX5" fmla="*/ 14068 w 9144000"/>
              <a:gd name="connsiteY5" fmla="*/ 1406769 h 1406769"/>
              <a:gd name="connsiteX6" fmla="*/ 0 w 9144000"/>
              <a:gd name="connsiteY6" fmla="*/ 534572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06769">
                <a:moveTo>
                  <a:pt x="0" y="534572"/>
                </a:moveTo>
                <a:lnTo>
                  <a:pt x="5641145" y="0"/>
                </a:lnTo>
                <a:lnTo>
                  <a:pt x="9144000" y="126609"/>
                </a:lnTo>
                <a:lnTo>
                  <a:pt x="9144000" y="506437"/>
                </a:lnTo>
                <a:lnTo>
                  <a:pt x="6105378" y="647113"/>
                </a:lnTo>
                <a:lnTo>
                  <a:pt x="14068" y="1406769"/>
                </a:lnTo>
                <a:lnTo>
                  <a:pt x="0" y="534572"/>
                </a:ln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53764">
                <a:schemeClr val="bg1">
                  <a:lumMod val="85000"/>
                </a:schemeClr>
              </a:gs>
              <a:gs pos="34000">
                <a:schemeClr val="bg1">
                  <a:lumMod val="50000"/>
                </a:schemeClr>
              </a:gs>
              <a:gs pos="47000">
                <a:srgbClr val="E6E6E6"/>
              </a:gs>
              <a:gs pos="85001">
                <a:srgbClr val="7D8496"/>
              </a:gs>
              <a:gs pos="100000">
                <a:schemeClr val="bg1">
                  <a:lumMod val="85000"/>
                </a:schemeClr>
              </a:gs>
            </a:gsLst>
            <a:lin ang="16200000" scaled="0"/>
            <a:tileRect/>
          </a:gradFill>
          <a:ln>
            <a:noFill/>
          </a:ln>
          <a:effectLst>
            <a:reflection endPos="0" dist="50800" dir="5400000" sy="-100000" algn="bl" rotWithShape="0"/>
          </a:effectLst>
          <a:scene3d>
            <a:camera prst="orthographicFront"/>
            <a:lightRig rig="fla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0" y="5929330"/>
            <a:ext cx="9172572" cy="928670"/>
          </a:xfrm>
          <a:custGeom>
            <a:avLst/>
            <a:gdLst>
              <a:gd name="connsiteX0" fmla="*/ 0 w 9158068"/>
              <a:gd name="connsiteY0" fmla="*/ 900333 h 1420837"/>
              <a:gd name="connsiteX1" fmla="*/ 6161649 w 9158068"/>
              <a:gd name="connsiteY1" fmla="*/ 140677 h 1420837"/>
              <a:gd name="connsiteX2" fmla="*/ 9158068 w 9158068"/>
              <a:gd name="connsiteY2" fmla="*/ 0 h 1420837"/>
              <a:gd name="connsiteX3" fmla="*/ 9144000 w 9158068"/>
              <a:gd name="connsiteY3" fmla="*/ 1420837 h 1420837"/>
              <a:gd name="connsiteX4" fmla="*/ 0 w 9158068"/>
              <a:gd name="connsiteY4" fmla="*/ 1420837 h 1420837"/>
              <a:gd name="connsiteX5" fmla="*/ 0 w 9158068"/>
              <a:gd name="connsiteY5" fmla="*/ 900333 h 142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068" h="1420837">
                <a:moveTo>
                  <a:pt x="0" y="900333"/>
                </a:moveTo>
                <a:lnTo>
                  <a:pt x="6161649" y="140677"/>
                </a:lnTo>
                <a:lnTo>
                  <a:pt x="9158068" y="0"/>
                </a:lnTo>
                <a:lnTo>
                  <a:pt x="9144000" y="1420837"/>
                </a:lnTo>
                <a:lnTo>
                  <a:pt x="0" y="1420837"/>
                </a:lnTo>
                <a:lnTo>
                  <a:pt x="0" y="90033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772816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АО </a:t>
            </a:r>
            <a:r>
              <a:rPr lang="ru-RU" sz="2000" dirty="0"/>
              <a:t>«КТЦ» «Металлоконструкция» − одно из ведущих российских предприятий на рынке металлопроката, специализирующееся на производстве стальных гнутых профилей, мостовых и дорожных ограждений.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сегодняшний день эта многопрофильная компания является лидирующим российским производителем мостовых и дорожных ограждений, имеет филиалы по всей стране и снабжает своей продукцией более 60 регионов России и </a:t>
            </a:r>
            <a:r>
              <a:rPr lang="ru-RU" sz="2000" dirty="0" smtClean="0"/>
              <a:t>ближнее зарубежье</a:t>
            </a:r>
            <a:r>
              <a:rPr lang="ru-RU" sz="2000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8025" y="6265344"/>
            <a:ext cx="38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Щербина Александр Иосифович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613668"/>
      </p:ext>
    </p:ext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vrov\Desktop\Альбом\DSC00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01" y="-20736"/>
            <a:ext cx="9171648" cy="687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4744" y="2214554"/>
            <a:ext cx="4772004" cy="18272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www.ktc.ru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5929330"/>
            <a:ext cx="9158068" cy="928670"/>
          </a:xfrm>
          <a:custGeom>
            <a:avLst/>
            <a:gdLst>
              <a:gd name="connsiteX0" fmla="*/ 0 w 9158068"/>
              <a:gd name="connsiteY0" fmla="*/ 900333 h 1420837"/>
              <a:gd name="connsiteX1" fmla="*/ 6161649 w 9158068"/>
              <a:gd name="connsiteY1" fmla="*/ 140677 h 1420837"/>
              <a:gd name="connsiteX2" fmla="*/ 9158068 w 9158068"/>
              <a:gd name="connsiteY2" fmla="*/ 0 h 1420837"/>
              <a:gd name="connsiteX3" fmla="*/ 9144000 w 9158068"/>
              <a:gd name="connsiteY3" fmla="*/ 1420837 h 1420837"/>
              <a:gd name="connsiteX4" fmla="*/ 0 w 9158068"/>
              <a:gd name="connsiteY4" fmla="*/ 1420837 h 1420837"/>
              <a:gd name="connsiteX5" fmla="*/ 0 w 9158068"/>
              <a:gd name="connsiteY5" fmla="*/ 900333 h 142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068" h="1420837">
                <a:moveTo>
                  <a:pt x="0" y="900333"/>
                </a:moveTo>
                <a:lnTo>
                  <a:pt x="6161649" y="140677"/>
                </a:lnTo>
                <a:lnTo>
                  <a:pt x="9158068" y="0"/>
                </a:lnTo>
                <a:lnTo>
                  <a:pt x="9144000" y="1420837"/>
                </a:lnTo>
                <a:lnTo>
                  <a:pt x="0" y="1420837"/>
                </a:lnTo>
                <a:lnTo>
                  <a:pt x="0" y="90033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115616" y="234193"/>
            <a:ext cx="705678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ОА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«КТЦ «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Металлоконструкция»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логотип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-1"/>
            <a:ext cx="785818" cy="15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269510" y="912864"/>
            <a:ext cx="6902890" cy="369332"/>
          </a:xfrm>
          <a:prstGeom prst="rect">
            <a:avLst/>
          </a:prstGeom>
          <a:solidFill>
            <a:schemeClr val="lt1">
              <a:tint val="93000"/>
              <a:alpha val="71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dirty="0"/>
              <a:t>«Президентский» мост </a:t>
            </a:r>
            <a:r>
              <a:rPr lang="ru-RU" dirty="0" smtClean="0"/>
              <a:t>в городе Ульяновске. Выполненная работа.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73030" y="1297722"/>
            <a:ext cx="788855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/>
              <a:t>Александр Иосифович за время своей работы проявил себя только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положительной стороны, принимал активное участие в создании, развитии и становлении </a:t>
            </a:r>
            <a:r>
              <a:rPr lang="ru-RU" sz="2000" dirty="0" smtClean="0"/>
              <a:t>АО </a:t>
            </a:r>
            <a:r>
              <a:rPr lang="ru-RU" sz="2000" dirty="0"/>
              <a:t>«КТЦ» «Металлоконструкция».</a:t>
            </a:r>
          </a:p>
          <a:p>
            <a:pPr algn="r"/>
            <a:r>
              <a:rPr lang="ru-RU" sz="2000" dirty="0"/>
              <a:t>Обладает большими </a:t>
            </a:r>
            <a:r>
              <a:rPr lang="ru-RU" sz="2000" dirty="0" smtClean="0"/>
              <a:t>организаторскими </a:t>
            </a:r>
            <a:r>
              <a:rPr lang="ru-RU" sz="2000" dirty="0"/>
              <a:t>способностями. </a:t>
            </a:r>
            <a:endParaRPr lang="ru-RU" sz="2000" dirty="0" smtClean="0"/>
          </a:p>
          <a:p>
            <a:pPr algn="r"/>
            <a:r>
              <a:rPr lang="ru-RU" sz="2000" dirty="0" smtClean="0"/>
              <a:t>Способен </a:t>
            </a:r>
            <a:r>
              <a:rPr lang="ru-RU" sz="2000" dirty="0"/>
              <a:t>мобилизовать коллектив на выполнение </a:t>
            </a:r>
            <a:endParaRPr lang="ru-RU" sz="2000" dirty="0" smtClean="0"/>
          </a:p>
          <a:p>
            <a:pPr algn="r"/>
            <a:r>
              <a:rPr lang="ru-RU" sz="2000" dirty="0" smtClean="0"/>
              <a:t>любых </a:t>
            </a:r>
            <a:r>
              <a:rPr lang="ru-RU" sz="2000" dirty="0"/>
              <a:t>производственных </a:t>
            </a:r>
            <a:r>
              <a:rPr lang="ru-RU" sz="2000" dirty="0" smtClean="0"/>
              <a:t>задач.</a:t>
            </a:r>
          </a:p>
          <a:p>
            <a:pPr algn="r"/>
            <a:endParaRPr lang="ru-RU" sz="2000" dirty="0"/>
          </a:p>
          <a:p>
            <a:pPr algn="r"/>
            <a:endParaRPr lang="ru-RU" dirty="0" smtClean="0"/>
          </a:p>
          <a:p>
            <a:endParaRPr lang="ru-RU" sz="1600" dirty="0"/>
          </a:p>
          <a:p>
            <a:endParaRPr lang="ru-RU" sz="1600" dirty="0" smtClean="0"/>
          </a:p>
          <a:p>
            <a:pPr algn="r"/>
            <a:endParaRPr lang="ru-RU" sz="1600" dirty="0" smtClean="0"/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При </a:t>
            </a:r>
            <a:r>
              <a:rPr lang="ru-RU" sz="1600" dirty="0">
                <a:solidFill>
                  <a:schemeClr val="bg1"/>
                </a:solidFill>
              </a:rPr>
              <a:t>участии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Александра </a:t>
            </a:r>
            <a:r>
              <a:rPr lang="ru-RU" sz="1600" dirty="0">
                <a:solidFill>
                  <a:schemeClr val="bg1"/>
                </a:solidFill>
              </a:rPr>
              <a:t>Иосифовича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    АО </a:t>
            </a:r>
            <a:r>
              <a:rPr lang="ru-RU" sz="1600" dirty="0">
                <a:solidFill>
                  <a:schemeClr val="bg1"/>
                </a:solidFill>
              </a:rPr>
              <a:t>КТЦ «Металлоконструкция» </a:t>
            </a:r>
            <a:r>
              <a:rPr lang="ru-RU" sz="1600" dirty="0" smtClean="0">
                <a:solidFill>
                  <a:schemeClr val="bg1"/>
                </a:solidFill>
              </a:rPr>
              <a:t>стало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одним </a:t>
            </a:r>
            <a:r>
              <a:rPr lang="ru-RU" sz="1600" dirty="0" smtClean="0">
                <a:solidFill>
                  <a:schemeClr val="bg1"/>
                </a:solidFill>
              </a:rPr>
              <a:t>из </a:t>
            </a:r>
            <a:r>
              <a:rPr lang="ru-RU" sz="1600" dirty="0">
                <a:solidFill>
                  <a:schemeClr val="bg1"/>
                </a:solidFill>
              </a:rPr>
              <a:t>ведущих предприятий в </a:t>
            </a:r>
            <a:r>
              <a:rPr lang="ru-RU" sz="1600" dirty="0" smtClean="0">
                <a:solidFill>
                  <a:schemeClr val="bg1"/>
                </a:solidFill>
              </a:rPr>
              <a:t>области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производства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smtClean="0">
                <a:solidFill>
                  <a:schemeClr val="bg1"/>
                </a:solidFill>
              </a:rPr>
              <a:t>монтажа </a:t>
            </a:r>
            <a:r>
              <a:rPr lang="ru-RU" sz="1600" dirty="0">
                <a:solidFill>
                  <a:schemeClr val="bg1"/>
                </a:solidFill>
              </a:rPr>
              <a:t>дорожных и </a:t>
            </a:r>
            <a:r>
              <a:rPr lang="ru-RU" sz="1600" dirty="0" smtClean="0">
                <a:solidFill>
                  <a:schemeClr val="bg1"/>
                </a:solidFill>
              </a:rPr>
              <a:t>мостовых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ограждений </a:t>
            </a:r>
            <a:r>
              <a:rPr lang="ru-RU" sz="1600" dirty="0" smtClean="0">
                <a:solidFill>
                  <a:schemeClr val="bg1"/>
                </a:solidFill>
              </a:rPr>
              <a:t>барьерного типа, опор и </a:t>
            </a:r>
            <a:r>
              <a:rPr lang="ru-RU" sz="1600" dirty="0" err="1" smtClean="0">
                <a:solidFill>
                  <a:schemeClr val="bg1"/>
                </a:solidFill>
              </a:rPr>
              <a:t>гофроконструкций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8025" y="6265344"/>
            <a:ext cx="38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Щербина Александр Иосифович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4266984"/>
      </p:ext>
    </p:ext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ameringo_20150928_142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752" y="0"/>
            <a:ext cx="9144000" cy="60063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4744" y="2214554"/>
            <a:ext cx="4772004" cy="18272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логотип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0"/>
            <a:ext cx="785818" cy="15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4337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www.ktc.ru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5500702"/>
            <a:ext cx="9144000" cy="1121017"/>
          </a:xfrm>
          <a:custGeom>
            <a:avLst/>
            <a:gdLst>
              <a:gd name="connsiteX0" fmla="*/ 0 w 9144000"/>
              <a:gd name="connsiteY0" fmla="*/ 534572 h 1406769"/>
              <a:gd name="connsiteX1" fmla="*/ 5641145 w 9144000"/>
              <a:gd name="connsiteY1" fmla="*/ 0 h 1406769"/>
              <a:gd name="connsiteX2" fmla="*/ 9144000 w 9144000"/>
              <a:gd name="connsiteY2" fmla="*/ 126609 h 1406769"/>
              <a:gd name="connsiteX3" fmla="*/ 9144000 w 9144000"/>
              <a:gd name="connsiteY3" fmla="*/ 506437 h 1406769"/>
              <a:gd name="connsiteX4" fmla="*/ 6105378 w 9144000"/>
              <a:gd name="connsiteY4" fmla="*/ 647113 h 1406769"/>
              <a:gd name="connsiteX5" fmla="*/ 14068 w 9144000"/>
              <a:gd name="connsiteY5" fmla="*/ 1406769 h 1406769"/>
              <a:gd name="connsiteX6" fmla="*/ 0 w 9144000"/>
              <a:gd name="connsiteY6" fmla="*/ 534572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06769">
                <a:moveTo>
                  <a:pt x="0" y="534572"/>
                </a:moveTo>
                <a:lnTo>
                  <a:pt x="5641145" y="0"/>
                </a:lnTo>
                <a:lnTo>
                  <a:pt x="9144000" y="126609"/>
                </a:lnTo>
                <a:lnTo>
                  <a:pt x="9144000" y="506437"/>
                </a:lnTo>
                <a:lnTo>
                  <a:pt x="6105378" y="647113"/>
                </a:lnTo>
                <a:lnTo>
                  <a:pt x="14068" y="1406769"/>
                </a:lnTo>
                <a:lnTo>
                  <a:pt x="0" y="5345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86116" y="1"/>
            <a:ext cx="585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ОА «КТЦ «Металлоконструкция»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5929330"/>
            <a:ext cx="9158068" cy="928670"/>
          </a:xfrm>
          <a:custGeom>
            <a:avLst/>
            <a:gdLst>
              <a:gd name="connsiteX0" fmla="*/ 0 w 9158068"/>
              <a:gd name="connsiteY0" fmla="*/ 900333 h 1420837"/>
              <a:gd name="connsiteX1" fmla="*/ 6161649 w 9158068"/>
              <a:gd name="connsiteY1" fmla="*/ 140677 h 1420837"/>
              <a:gd name="connsiteX2" fmla="*/ 9158068 w 9158068"/>
              <a:gd name="connsiteY2" fmla="*/ 0 h 1420837"/>
              <a:gd name="connsiteX3" fmla="*/ 9144000 w 9158068"/>
              <a:gd name="connsiteY3" fmla="*/ 1420837 h 1420837"/>
              <a:gd name="connsiteX4" fmla="*/ 0 w 9158068"/>
              <a:gd name="connsiteY4" fmla="*/ 1420837 h 1420837"/>
              <a:gd name="connsiteX5" fmla="*/ 0 w 9158068"/>
              <a:gd name="connsiteY5" fmla="*/ 900333 h 142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068" h="1420837">
                <a:moveTo>
                  <a:pt x="0" y="900333"/>
                </a:moveTo>
                <a:lnTo>
                  <a:pt x="6161649" y="140677"/>
                </a:lnTo>
                <a:lnTo>
                  <a:pt x="9158068" y="0"/>
                </a:lnTo>
                <a:lnTo>
                  <a:pt x="9144000" y="1420837"/>
                </a:lnTo>
                <a:lnTo>
                  <a:pt x="0" y="1420837"/>
                </a:lnTo>
                <a:lnTo>
                  <a:pt x="0" y="90033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929158" y="1428736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763586" y="726334"/>
            <a:ext cx="6350520" cy="4032448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46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Александр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Иосифович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ведёт чёткий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контроль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 smtClean="0"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и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управление деятельностью всех производственных участков и складского хозяйства. Систематически проверяет выполнение заданий бригадами. Следит </a:t>
            </a:r>
            <a:r>
              <a:rPr lang="ru-RU" sz="2000" spc="-20" dirty="0">
                <a:latin typeface="Times New Roman"/>
                <a:ea typeface="Calibri"/>
                <a:cs typeface="Times New Roman"/>
              </a:rPr>
              <a:t>за результатами и эффективностью </a:t>
            </a:r>
            <a:r>
              <a:rPr lang="ru-RU" sz="2000" spc="-20" dirty="0" smtClean="0">
                <a:latin typeface="Times New Roman"/>
                <a:ea typeface="Calibri"/>
                <a:cs typeface="Times New Roman"/>
              </a:rPr>
              <a:t>производственной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деятельности предприятия.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Доброжелателен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и деликатен в общении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 smtClean="0"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с подчинёнными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и окружающими людьми. Может найти подход к любому человеку.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8025" y="6265344"/>
            <a:ext cx="38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Щербина Александр Иосифович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AM_0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0"/>
            <a:ext cx="8496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Тысячи километров дорог, способных «прощать ошибки» </a:t>
            </a:r>
          </a:p>
          <a:p>
            <a:pPr algn="ctr"/>
            <a:endParaRPr lang="ru-RU" sz="23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34" y="2000240"/>
            <a:ext cx="6286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,, </a:t>
            </a:r>
          </a:p>
          <a:p>
            <a:endParaRPr lang="ru-RU" dirty="0" smtClean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60601667"/>
              </p:ext>
            </p:extLst>
          </p:nvPr>
        </p:nvGraphicFramePr>
        <p:xfrm>
          <a:off x="642910" y="928670"/>
          <a:ext cx="8001056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57620" y="350043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  <a:endParaRPr lang="ru-RU" b="1" dirty="0"/>
          </a:p>
        </p:txBody>
      </p:sp>
      <p:pic>
        <p:nvPicPr>
          <p:cNvPr id="5" name="Рисунок 4" descr="логотип1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20" y="0"/>
            <a:ext cx="687462" cy="132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vrov\Desktop\Документы по награждению А.И. Щербины\Щербина А.И\Презентация\image127386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4744" y="2214554"/>
            <a:ext cx="4772004" cy="18272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www.ktc.ru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5500702"/>
            <a:ext cx="9144000" cy="1121017"/>
          </a:xfrm>
          <a:custGeom>
            <a:avLst/>
            <a:gdLst>
              <a:gd name="connsiteX0" fmla="*/ 0 w 9144000"/>
              <a:gd name="connsiteY0" fmla="*/ 534572 h 1406769"/>
              <a:gd name="connsiteX1" fmla="*/ 5641145 w 9144000"/>
              <a:gd name="connsiteY1" fmla="*/ 0 h 1406769"/>
              <a:gd name="connsiteX2" fmla="*/ 9144000 w 9144000"/>
              <a:gd name="connsiteY2" fmla="*/ 126609 h 1406769"/>
              <a:gd name="connsiteX3" fmla="*/ 9144000 w 9144000"/>
              <a:gd name="connsiteY3" fmla="*/ 506437 h 1406769"/>
              <a:gd name="connsiteX4" fmla="*/ 6105378 w 9144000"/>
              <a:gd name="connsiteY4" fmla="*/ 647113 h 1406769"/>
              <a:gd name="connsiteX5" fmla="*/ 14068 w 9144000"/>
              <a:gd name="connsiteY5" fmla="*/ 1406769 h 1406769"/>
              <a:gd name="connsiteX6" fmla="*/ 0 w 9144000"/>
              <a:gd name="connsiteY6" fmla="*/ 534572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06769">
                <a:moveTo>
                  <a:pt x="0" y="534572"/>
                </a:moveTo>
                <a:lnTo>
                  <a:pt x="5641145" y="0"/>
                </a:lnTo>
                <a:lnTo>
                  <a:pt x="9144000" y="126609"/>
                </a:lnTo>
                <a:lnTo>
                  <a:pt x="9144000" y="506437"/>
                </a:lnTo>
                <a:lnTo>
                  <a:pt x="6105378" y="647113"/>
                </a:lnTo>
                <a:lnTo>
                  <a:pt x="14068" y="1406769"/>
                </a:lnTo>
                <a:lnTo>
                  <a:pt x="0" y="5345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143372" y="0"/>
            <a:ext cx="5000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ОА «КТЦ «Металлоконструкция»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5929330"/>
            <a:ext cx="9158068" cy="928670"/>
          </a:xfrm>
          <a:custGeom>
            <a:avLst/>
            <a:gdLst>
              <a:gd name="connsiteX0" fmla="*/ 0 w 9158068"/>
              <a:gd name="connsiteY0" fmla="*/ 900333 h 1420837"/>
              <a:gd name="connsiteX1" fmla="*/ 6161649 w 9158068"/>
              <a:gd name="connsiteY1" fmla="*/ 140677 h 1420837"/>
              <a:gd name="connsiteX2" fmla="*/ 9158068 w 9158068"/>
              <a:gd name="connsiteY2" fmla="*/ 0 h 1420837"/>
              <a:gd name="connsiteX3" fmla="*/ 9144000 w 9158068"/>
              <a:gd name="connsiteY3" fmla="*/ 1420837 h 1420837"/>
              <a:gd name="connsiteX4" fmla="*/ 0 w 9158068"/>
              <a:gd name="connsiteY4" fmla="*/ 1420837 h 1420837"/>
              <a:gd name="connsiteX5" fmla="*/ 0 w 9158068"/>
              <a:gd name="connsiteY5" fmla="*/ 900333 h 142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068" h="1420837">
                <a:moveTo>
                  <a:pt x="0" y="900333"/>
                </a:moveTo>
                <a:lnTo>
                  <a:pt x="6161649" y="140677"/>
                </a:lnTo>
                <a:lnTo>
                  <a:pt x="9158068" y="0"/>
                </a:lnTo>
                <a:lnTo>
                  <a:pt x="9144000" y="1420837"/>
                </a:lnTo>
                <a:lnTo>
                  <a:pt x="0" y="1420837"/>
                </a:lnTo>
                <a:lnTo>
                  <a:pt x="0" y="90033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логотип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16" y="0"/>
            <a:ext cx="785818" cy="15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84116" y="1521095"/>
            <a:ext cx="8508364" cy="3852121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Предприятие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 лице Щербины Александра Иосифовича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уделяет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большое внимание социальной ответственности и благотворительности: подарило городу часовню, оказывает помощь детским домам, спонсирует детский сад, жертвует средства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строительство храмов, помогает детям-инвалидам и, конечно, своим сотрудникам.</a:t>
            </a:r>
            <a:endParaRPr lang="ru-RU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Часть полученной прибыли предприятия используется на социально-экономическое развитие региона, были выделены средства на:</a:t>
            </a:r>
            <a:endParaRPr lang="ru-RU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проведение капитального ремонта дороги общего пользования площадью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 тыс. м²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Засвияжском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районе г. Ульяновска на сумму 5 млн. руб.;</a:t>
            </a:r>
            <a:endParaRPr lang="ru-RU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благоустройство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и озеленение территории по улице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50 лет ВЛКСМ на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сумму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50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тыс. руб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регулярную спонсорскую помощь Военному комиссариату г. Ульяновска.</a:t>
            </a:r>
            <a:endParaRPr lang="ru-RU" sz="1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0320" y="6089920"/>
            <a:ext cx="372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Щербина Александр Иосифович. </a:t>
            </a:r>
          </a:p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Благотворительность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vrov\Desktop\Документы по награждению А.И. Щербины\Щербина А.И\Презентация\ЭЛЬ-11.12.06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4" y="0"/>
            <a:ext cx="9143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4744" y="2214554"/>
            <a:ext cx="4772004" cy="18272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www.ktc.ru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5500702"/>
            <a:ext cx="9144000" cy="1121017"/>
          </a:xfrm>
          <a:custGeom>
            <a:avLst/>
            <a:gdLst>
              <a:gd name="connsiteX0" fmla="*/ 0 w 9144000"/>
              <a:gd name="connsiteY0" fmla="*/ 534572 h 1406769"/>
              <a:gd name="connsiteX1" fmla="*/ 5641145 w 9144000"/>
              <a:gd name="connsiteY1" fmla="*/ 0 h 1406769"/>
              <a:gd name="connsiteX2" fmla="*/ 9144000 w 9144000"/>
              <a:gd name="connsiteY2" fmla="*/ 126609 h 1406769"/>
              <a:gd name="connsiteX3" fmla="*/ 9144000 w 9144000"/>
              <a:gd name="connsiteY3" fmla="*/ 506437 h 1406769"/>
              <a:gd name="connsiteX4" fmla="*/ 6105378 w 9144000"/>
              <a:gd name="connsiteY4" fmla="*/ 647113 h 1406769"/>
              <a:gd name="connsiteX5" fmla="*/ 14068 w 9144000"/>
              <a:gd name="connsiteY5" fmla="*/ 1406769 h 1406769"/>
              <a:gd name="connsiteX6" fmla="*/ 0 w 9144000"/>
              <a:gd name="connsiteY6" fmla="*/ 534572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06769">
                <a:moveTo>
                  <a:pt x="0" y="534572"/>
                </a:moveTo>
                <a:lnTo>
                  <a:pt x="5641145" y="0"/>
                </a:lnTo>
                <a:lnTo>
                  <a:pt x="9144000" y="126609"/>
                </a:lnTo>
                <a:lnTo>
                  <a:pt x="9144000" y="506437"/>
                </a:lnTo>
                <a:lnTo>
                  <a:pt x="6105378" y="647113"/>
                </a:lnTo>
                <a:lnTo>
                  <a:pt x="14068" y="1406769"/>
                </a:lnTo>
                <a:lnTo>
                  <a:pt x="0" y="5345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84168" y="8625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ОА «КТЦ 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Металло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конструкция»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5929330"/>
            <a:ext cx="9158068" cy="928670"/>
          </a:xfrm>
          <a:custGeom>
            <a:avLst/>
            <a:gdLst>
              <a:gd name="connsiteX0" fmla="*/ 0 w 9158068"/>
              <a:gd name="connsiteY0" fmla="*/ 900333 h 1420837"/>
              <a:gd name="connsiteX1" fmla="*/ 6161649 w 9158068"/>
              <a:gd name="connsiteY1" fmla="*/ 140677 h 1420837"/>
              <a:gd name="connsiteX2" fmla="*/ 9158068 w 9158068"/>
              <a:gd name="connsiteY2" fmla="*/ 0 h 1420837"/>
              <a:gd name="connsiteX3" fmla="*/ 9144000 w 9158068"/>
              <a:gd name="connsiteY3" fmla="*/ 1420837 h 1420837"/>
              <a:gd name="connsiteX4" fmla="*/ 0 w 9158068"/>
              <a:gd name="connsiteY4" fmla="*/ 1420837 h 1420837"/>
              <a:gd name="connsiteX5" fmla="*/ 0 w 9158068"/>
              <a:gd name="connsiteY5" fmla="*/ 900333 h 142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068" h="1420837">
                <a:moveTo>
                  <a:pt x="0" y="900333"/>
                </a:moveTo>
                <a:lnTo>
                  <a:pt x="6161649" y="140677"/>
                </a:lnTo>
                <a:lnTo>
                  <a:pt x="9158068" y="0"/>
                </a:lnTo>
                <a:lnTo>
                  <a:pt x="9144000" y="1420837"/>
                </a:lnTo>
                <a:lnTo>
                  <a:pt x="0" y="1420837"/>
                </a:lnTo>
                <a:lnTo>
                  <a:pt x="0" y="90033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логотип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0"/>
            <a:ext cx="785818" cy="15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1700808"/>
            <a:ext cx="9134353" cy="5157192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Большое внимание уделяется духовно-нравственному и физическому развитию подрастающего поколения, для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чего по инициативе Щербины Александра Иосифовича предприятием: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изготовлены купола часовни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для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Засвияжского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района на сумму 540 тыс. руб.;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изготовлены металлоконструкции перекрытия для храма Неопалимая Купина на сумму 380 тыс. руб.;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изготовлено нестандартное спортивное оборудование для комплектации спортивных площадок общеобразовательных школ в рамках программы укрепления материально-технической базы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400" dirty="0" smtClean="0">
                <a:latin typeface="Times New Roman"/>
                <a:ea typeface="Calibri"/>
                <a:cs typeface="Times New Roman"/>
              </a:rPr>
            </a:b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г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 Ульяновска «Подарим детям стадион»;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принято участие в реализации проекта «Летний показ на Венце»;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организован капитальный ремонт помещений и кровли детского сада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№ 60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«Незабудка»;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оказана помощь дому сирот при церкви святителя Филиппа на сумму 830 тыс. руб.;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постоянно оказывается материальная помощь детскому саду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№ 173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«Лучик»;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оказана финансовая помощь Совету ветеранов и выпускников Ульяновского гвардейского танкового командного училища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имени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В.И. Ленина для издания книги «Легендарное Ульяновское гвардейское»;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изготовлено и установлено 252 флагштока для школ и гимназий за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счёт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предприятия;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за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счёт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личных средств восстановлена церковь в с. </a:t>
            </a:r>
            <a:r>
              <a:rPr lang="ru-RU" sz="1400" dirty="0" err="1" smtClean="0">
                <a:latin typeface="Times New Roman"/>
                <a:ea typeface="Calibri"/>
                <a:cs typeface="Times New Roman"/>
              </a:rPr>
              <a:t>Шиловка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Сенгилеевского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района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; 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оказана помощь на операцию и лечение работников предприятия;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выделены средства на приобретение автомобиля «УАЗ»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Новодольскому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детскому дому «Остров детства»;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2012 г. изготовлены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рамные опоры для установки систем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фото-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и </a:t>
            </a:r>
            <a:r>
              <a:rPr lang="ru-RU" sz="1400" dirty="0" err="1" smtClean="0">
                <a:latin typeface="Times New Roman"/>
                <a:ea typeface="Calibri"/>
                <a:cs typeface="Times New Roman"/>
              </a:rPr>
              <a:t>видеофиксации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нарушений правил дорожного движения в г. Ульяновске (16 рубежей) на сумму 12 млн. руб. в виде благотворительной помощи.</a:t>
            </a:r>
            <a:endParaRPr lang="ru-RU" sz="1200" dirty="0">
              <a:ea typeface="Calibri"/>
              <a:cs typeface="Times New Roman"/>
            </a:endParaRPr>
          </a:p>
        </p:txBody>
      </p:sp>
    </p:spTree>
    <p:custDataLst>
      <p:tags r:id="rId1"/>
    </p:custData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vrov\Desktop\Документы по награждению А.И. Щербины\Щербина А.И\Презентация\IMG_3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34" y="0"/>
            <a:ext cx="9223068" cy="61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4744" y="2214554"/>
            <a:ext cx="4772004" cy="18272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www.ktc.ru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5500702"/>
            <a:ext cx="9144000" cy="1121017"/>
          </a:xfrm>
          <a:custGeom>
            <a:avLst/>
            <a:gdLst>
              <a:gd name="connsiteX0" fmla="*/ 0 w 9144000"/>
              <a:gd name="connsiteY0" fmla="*/ 534572 h 1406769"/>
              <a:gd name="connsiteX1" fmla="*/ 5641145 w 9144000"/>
              <a:gd name="connsiteY1" fmla="*/ 0 h 1406769"/>
              <a:gd name="connsiteX2" fmla="*/ 9144000 w 9144000"/>
              <a:gd name="connsiteY2" fmla="*/ 126609 h 1406769"/>
              <a:gd name="connsiteX3" fmla="*/ 9144000 w 9144000"/>
              <a:gd name="connsiteY3" fmla="*/ 506437 h 1406769"/>
              <a:gd name="connsiteX4" fmla="*/ 6105378 w 9144000"/>
              <a:gd name="connsiteY4" fmla="*/ 647113 h 1406769"/>
              <a:gd name="connsiteX5" fmla="*/ 14068 w 9144000"/>
              <a:gd name="connsiteY5" fmla="*/ 1406769 h 1406769"/>
              <a:gd name="connsiteX6" fmla="*/ 0 w 9144000"/>
              <a:gd name="connsiteY6" fmla="*/ 534572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06769">
                <a:moveTo>
                  <a:pt x="0" y="534572"/>
                </a:moveTo>
                <a:lnTo>
                  <a:pt x="5641145" y="0"/>
                </a:lnTo>
                <a:lnTo>
                  <a:pt x="9144000" y="126609"/>
                </a:lnTo>
                <a:lnTo>
                  <a:pt x="9144000" y="506437"/>
                </a:lnTo>
                <a:lnTo>
                  <a:pt x="6105378" y="647113"/>
                </a:lnTo>
                <a:lnTo>
                  <a:pt x="14068" y="1406769"/>
                </a:lnTo>
                <a:lnTo>
                  <a:pt x="0" y="5345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59632" y="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«КТЦ «Металлоконструкция»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5929330"/>
            <a:ext cx="9158068" cy="928670"/>
          </a:xfrm>
          <a:custGeom>
            <a:avLst/>
            <a:gdLst>
              <a:gd name="connsiteX0" fmla="*/ 0 w 9158068"/>
              <a:gd name="connsiteY0" fmla="*/ 900333 h 1420837"/>
              <a:gd name="connsiteX1" fmla="*/ 6161649 w 9158068"/>
              <a:gd name="connsiteY1" fmla="*/ 140677 h 1420837"/>
              <a:gd name="connsiteX2" fmla="*/ 9158068 w 9158068"/>
              <a:gd name="connsiteY2" fmla="*/ 0 h 1420837"/>
              <a:gd name="connsiteX3" fmla="*/ 9144000 w 9158068"/>
              <a:gd name="connsiteY3" fmla="*/ 1420837 h 1420837"/>
              <a:gd name="connsiteX4" fmla="*/ 0 w 9158068"/>
              <a:gd name="connsiteY4" fmla="*/ 1420837 h 1420837"/>
              <a:gd name="connsiteX5" fmla="*/ 0 w 9158068"/>
              <a:gd name="connsiteY5" fmla="*/ 900333 h 142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068" h="1420837">
                <a:moveTo>
                  <a:pt x="0" y="900333"/>
                </a:moveTo>
                <a:lnTo>
                  <a:pt x="6161649" y="140677"/>
                </a:lnTo>
                <a:lnTo>
                  <a:pt x="9158068" y="0"/>
                </a:lnTo>
                <a:lnTo>
                  <a:pt x="9144000" y="1420837"/>
                </a:lnTo>
                <a:lnTo>
                  <a:pt x="0" y="1420837"/>
                </a:lnTo>
                <a:lnTo>
                  <a:pt x="0" y="90033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логотип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0"/>
            <a:ext cx="785818" cy="15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28025" y="6265344"/>
            <a:ext cx="38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Щербина Александр Иосифович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396000"/>
            <a:ext cx="633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/>
              <a:t>Вручение государственной награды -  почётного звания </a:t>
            </a:r>
          </a:p>
          <a:p>
            <a:pPr>
              <a:lnSpc>
                <a:spcPct val="90000"/>
              </a:lnSpc>
            </a:pPr>
            <a:r>
              <a:rPr lang="ru-RU" sz="2000" dirty="0" smtClean="0"/>
              <a:t>«Заслуженный строитель Российской Федерации»</a:t>
            </a:r>
            <a:endParaRPr lang="ru-RU" sz="2000" dirty="0"/>
          </a:p>
        </p:txBody>
      </p:sp>
    </p:spTree>
    <p:custDataLst>
      <p:tags r:id="rId1"/>
    </p:custData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72.17.1.1\public\Щербина А.И\фото с вручения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25" y="-1"/>
            <a:ext cx="9927731" cy="66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4744" y="2214554"/>
            <a:ext cx="4772004" cy="18272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www.ktc.ru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5500702"/>
            <a:ext cx="9144000" cy="1121017"/>
          </a:xfrm>
          <a:custGeom>
            <a:avLst/>
            <a:gdLst>
              <a:gd name="connsiteX0" fmla="*/ 0 w 9144000"/>
              <a:gd name="connsiteY0" fmla="*/ 534572 h 1406769"/>
              <a:gd name="connsiteX1" fmla="*/ 5641145 w 9144000"/>
              <a:gd name="connsiteY1" fmla="*/ 0 h 1406769"/>
              <a:gd name="connsiteX2" fmla="*/ 9144000 w 9144000"/>
              <a:gd name="connsiteY2" fmla="*/ 126609 h 1406769"/>
              <a:gd name="connsiteX3" fmla="*/ 9144000 w 9144000"/>
              <a:gd name="connsiteY3" fmla="*/ 506437 h 1406769"/>
              <a:gd name="connsiteX4" fmla="*/ 6105378 w 9144000"/>
              <a:gd name="connsiteY4" fmla="*/ 647113 h 1406769"/>
              <a:gd name="connsiteX5" fmla="*/ 14068 w 9144000"/>
              <a:gd name="connsiteY5" fmla="*/ 1406769 h 1406769"/>
              <a:gd name="connsiteX6" fmla="*/ 0 w 9144000"/>
              <a:gd name="connsiteY6" fmla="*/ 534572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06769">
                <a:moveTo>
                  <a:pt x="0" y="534572"/>
                </a:moveTo>
                <a:lnTo>
                  <a:pt x="5641145" y="0"/>
                </a:lnTo>
                <a:lnTo>
                  <a:pt x="9144000" y="126609"/>
                </a:lnTo>
                <a:lnTo>
                  <a:pt x="9144000" y="506437"/>
                </a:lnTo>
                <a:lnTo>
                  <a:pt x="6105378" y="647113"/>
                </a:lnTo>
                <a:lnTo>
                  <a:pt x="14068" y="1406769"/>
                </a:lnTo>
                <a:lnTo>
                  <a:pt x="0" y="5345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827711" y="12699"/>
            <a:ext cx="500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ОА «КТЦ «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Металлоконструкция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5929330"/>
            <a:ext cx="9158068" cy="928670"/>
          </a:xfrm>
          <a:custGeom>
            <a:avLst/>
            <a:gdLst>
              <a:gd name="connsiteX0" fmla="*/ 0 w 9158068"/>
              <a:gd name="connsiteY0" fmla="*/ 900333 h 1420837"/>
              <a:gd name="connsiteX1" fmla="*/ 6161649 w 9158068"/>
              <a:gd name="connsiteY1" fmla="*/ 140677 h 1420837"/>
              <a:gd name="connsiteX2" fmla="*/ 9158068 w 9158068"/>
              <a:gd name="connsiteY2" fmla="*/ 0 h 1420837"/>
              <a:gd name="connsiteX3" fmla="*/ 9144000 w 9158068"/>
              <a:gd name="connsiteY3" fmla="*/ 1420837 h 1420837"/>
              <a:gd name="connsiteX4" fmla="*/ 0 w 9158068"/>
              <a:gd name="connsiteY4" fmla="*/ 1420837 h 1420837"/>
              <a:gd name="connsiteX5" fmla="*/ 0 w 9158068"/>
              <a:gd name="connsiteY5" fmla="*/ 900333 h 142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068" h="1420837">
                <a:moveTo>
                  <a:pt x="0" y="900333"/>
                </a:moveTo>
                <a:lnTo>
                  <a:pt x="6161649" y="140677"/>
                </a:lnTo>
                <a:lnTo>
                  <a:pt x="9158068" y="0"/>
                </a:lnTo>
                <a:lnTo>
                  <a:pt x="9144000" y="1420837"/>
                </a:lnTo>
                <a:lnTo>
                  <a:pt x="0" y="1420837"/>
                </a:lnTo>
                <a:lnTo>
                  <a:pt x="0" y="90033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логотип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0"/>
            <a:ext cx="785818" cy="15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28025" y="6265344"/>
            <a:ext cx="38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Щербина Александр Иосифович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976" y="332656"/>
            <a:ext cx="5949304" cy="1182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Три года подряд: 2013, 2014 и 2015 </a:t>
            </a:r>
            <a:r>
              <a:rPr lang="ru-RU" dirty="0" smtClean="0"/>
              <a:t>годы </a:t>
            </a:r>
            <a:r>
              <a:rPr lang="ru-RU" dirty="0"/>
              <a:t>предприятие признавалось </a:t>
            </a:r>
            <a:r>
              <a:rPr lang="ru-RU" dirty="0" smtClean="0"/>
              <a:t>победителем </a:t>
            </a:r>
            <a:r>
              <a:rPr lang="ru-RU" dirty="0"/>
              <a:t>областного конкурса «Лучшая организация года» среди крупных и средних предприятий.</a:t>
            </a:r>
          </a:p>
        </p:txBody>
      </p:sp>
      <p:pic>
        <p:nvPicPr>
          <p:cNvPr id="11" name="Рисунок 10" descr="логотип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33" y="12699"/>
            <a:ext cx="785818" cy="15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341</Words>
  <Application>Microsoft Office PowerPoint</Application>
  <PresentationFormat>Экран (4:3)</PresentationFormat>
  <Paragraphs>111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Symbol</vt:lpstr>
      <vt:lpstr>Times New Roman</vt:lpstr>
      <vt:lpstr>Тема Office</vt:lpstr>
      <vt:lpstr>   </vt:lpstr>
      <vt:lpstr>   </vt:lpstr>
      <vt:lpstr>   </vt:lpstr>
      <vt:lpstr>   </vt:lpstr>
      <vt:lpstr>Презентация PowerPoint</vt:lpstr>
      <vt:lpstr>   </vt:lpstr>
      <vt:lpstr>   </vt:lpstr>
      <vt:lpstr>   </vt:lpstr>
      <vt:lpstr>   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nevidimova</dc:creator>
  <cp:lastModifiedBy>Смолькова Екатерина Вячеславовна</cp:lastModifiedBy>
  <cp:revision>32</cp:revision>
  <dcterms:created xsi:type="dcterms:W3CDTF">2015-02-09T08:11:44Z</dcterms:created>
  <dcterms:modified xsi:type="dcterms:W3CDTF">2016-11-03T11:57:04Z</dcterms:modified>
</cp:coreProperties>
</file>