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7" r:id="rId3"/>
    <p:sldId id="268" r:id="rId4"/>
    <p:sldId id="269" r:id="rId5"/>
    <p:sldId id="27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5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2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25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950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9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8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54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0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5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8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8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2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4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6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EC54FB-E1AF-46AE-A633-BB6C3AA845E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297D-A868-49D3-AB16-867C381E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823" y="445719"/>
            <a:ext cx="7313054" cy="3329581"/>
          </a:xfrm>
        </p:spPr>
        <p:txBody>
          <a:bodyPr/>
          <a:lstStyle/>
          <a:p>
            <a:r>
              <a:rPr lang="ru-RU" dirty="0" smtClean="0"/>
              <a:t>Шамсутдинов </a:t>
            </a:r>
            <a:r>
              <a:rPr lang="ru-RU" dirty="0" err="1" smtClean="0"/>
              <a:t>Сайдаш</a:t>
            </a:r>
            <a:r>
              <a:rPr lang="ru-RU" dirty="0"/>
              <a:t> </a:t>
            </a:r>
            <a:r>
              <a:rPr lang="ru-RU" dirty="0" err="1"/>
              <a:t>Миргасимович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823" y="4090328"/>
            <a:ext cx="7249844" cy="17432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Заведующий хирургическим отделением №6,</a:t>
            </a:r>
            <a:br>
              <a:rPr lang="ru-RU" dirty="0" smtClean="0"/>
            </a:br>
            <a:r>
              <a:rPr lang="ru-RU" dirty="0" smtClean="0"/>
              <a:t>ВРАЧ-ХИРУРГ </a:t>
            </a:r>
          </a:p>
          <a:p>
            <a:r>
              <a:rPr lang="ru-RU" dirty="0"/>
              <a:t>ГУЗ «Ульяновский областной клинический центр специализированных видов медицинской помощи имени заслуженного врача России </a:t>
            </a:r>
            <a:r>
              <a:rPr lang="ru-RU" dirty="0" err="1"/>
              <a:t>Е.М.Чучкалова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799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17" y="112735"/>
            <a:ext cx="4639808" cy="661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4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2" y="1590806"/>
            <a:ext cx="8691685" cy="369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9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53083" y="930058"/>
            <a:ext cx="4494698" cy="5270325"/>
          </a:xfrm>
        </p:spPr>
        <p:txBody>
          <a:bodyPr>
            <a:noAutofit/>
          </a:bodyPr>
          <a:lstStyle/>
          <a:p>
            <a:r>
              <a:rPr lang="ru-RU" sz="2000" dirty="0" smtClean="0"/>
              <a:t>Шамсутдинов </a:t>
            </a:r>
            <a:r>
              <a:rPr lang="ru-RU" sz="2000" dirty="0" err="1"/>
              <a:t>Сайдаш</a:t>
            </a:r>
            <a:r>
              <a:rPr lang="ru-RU" sz="2000" dirty="0"/>
              <a:t> </a:t>
            </a:r>
            <a:r>
              <a:rPr lang="ru-RU" sz="2000" dirty="0" err="1"/>
              <a:t>Миргасимович</a:t>
            </a:r>
            <a:r>
              <a:rPr lang="ru-RU" sz="2000" dirty="0"/>
              <a:t> родился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деревне </a:t>
            </a:r>
            <a:r>
              <a:rPr lang="ru-RU" sz="2000" dirty="0" err="1"/>
              <a:t>Адав-Тулумбаево</a:t>
            </a:r>
            <a:r>
              <a:rPr lang="ru-RU" sz="2000" dirty="0"/>
              <a:t> </a:t>
            </a:r>
            <a:r>
              <a:rPr lang="ru-RU" sz="2000" dirty="0" err="1"/>
              <a:t>Буинского</a:t>
            </a:r>
            <a:r>
              <a:rPr lang="ru-RU" sz="2000" dirty="0"/>
              <a:t> района </a:t>
            </a:r>
            <a:r>
              <a:rPr lang="ru-RU" sz="2000" dirty="0" smtClean="0"/>
              <a:t>Республики </a:t>
            </a:r>
            <a:r>
              <a:rPr lang="ru-RU" sz="2000" dirty="0"/>
              <a:t>Татарстан 31 октября 1950 года.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1968 году окончил среднюю школу имени </a:t>
            </a:r>
            <a:r>
              <a:rPr lang="ru-RU" sz="2000" dirty="0" err="1"/>
              <a:t>Вахитова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</a:t>
            </a:r>
            <a:r>
              <a:rPr lang="ru-RU" sz="2000" dirty="0"/>
              <a:t>. Буинска. В 1968 году поступил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Казанский государственный медицинский институт имени Сергея Васильевича </a:t>
            </a:r>
            <a:r>
              <a:rPr lang="ru-RU" sz="2000" dirty="0" err="1"/>
              <a:t>Курашева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1974 году окончил Казанский государственный медицинский институт имени Сергея Васильевича </a:t>
            </a:r>
            <a:r>
              <a:rPr lang="ru-RU" sz="2000" dirty="0" err="1"/>
              <a:t>Курашева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 smtClean="0"/>
              <a:t>по </a:t>
            </a:r>
            <a:r>
              <a:rPr lang="ru-RU" sz="2000" dirty="0"/>
              <a:t>специальности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«лечебное </a:t>
            </a:r>
            <a:r>
              <a:rPr lang="ru-RU" sz="2000" dirty="0"/>
              <a:t>дело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r="8047"/>
          <a:stretch/>
        </p:blipFill>
        <p:spPr>
          <a:xfrm>
            <a:off x="5098094" y="1279220"/>
            <a:ext cx="3770334" cy="4572000"/>
          </a:xfrm>
        </p:spPr>
      </p:pic>
    </p:spTree>
    <p:extLst>
      <p:ext uri="{BB962C8B-B14F-4D97-AF65-F5344CB8AC3E}">
        <p14:creationId xmlns:p14="http://schemas.microsoft.com/office/powerpoint/2010/main" val="28821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4708" y="1856984"/>
            <a:ext cx="3814728" cy="340081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 </a:t>
            </a:r>
            <a:r>
              <a:rPr lang="ru-RU" sz="2400" dirty="0" smtClean="0"/>
              <a:t>1977 </a:t>
            </a:r>
            <a:r>
              <a:rPr lang="ru-RU" sz="2400" dirty="0"/>
              <a:t>по </a:t>
            </a:r>
            <a:r>
              <a:rPr lang="ru-RU" sz="2400" dirty="0" smtClean="0"/>
              <a:t>1989 гг. </a:t>
            </a:r>
            <a:r>
              <a:rPr lang="ru-RU" sz="2400" dirty="0"/>
              <a:t>– врач-хирург хирургического отделения </a:t>
            </a:r>
            <a:r>
              <a:rPr lang="ru-RU" sz="2400" dirty="0" smtClean="0"/>
              <a:t>№ 5 </a:t>
            </a:r>
            <a:r>
              <a:rPr lang="ru-RU" sz="2400" dirty="0"/>
              <a:t>Больницы скорой медицинской помощи города Ульяновска.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1989 г. – заведующий </a:t>
            </a:r>
            <a:r>
              <a:rPr lang="ru-RU" sz="2400" dirty="0"/>
              <a:t>хирургическим отделением </a:t>
            </a:r>
            <a:r>
              <a:rPr lang="ru-RU" sz="2400" dirty="0" smtClean="0"/>
              <a:t>№ 6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1026" name="Picture 2" descr="http://ul-csvmp.ru/wp-content/uploads/2014/02/lpu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r="14454"/>
          <a:stretch/>
        </p:blipFill>
        <p:spPr bwMode="auto">
          <a:xfrm>
            <a:off x="4681169" y="1854192"/>
            <a:ext cx="4262196" cy="33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895" y="954415"/>
            <a:ext cx="4682589" cy="5150052"/>
          </a:xfrm>
        </p:spPr>
        <p:txBody>
          <a:bodyPr>
            <a:noAutofit/>
          </a:bodyPr>
          <a:lstStyle/>
          <a:p>
            <a:r>
              <a:rPr lang="ru-RU" dirty="0" err="1"/>
              <a:t>Сайдаш</a:t>
            </a:r>
            <a:r>
              <a:rPr lang="ru-RU" dirty="0"/>
              <a:t> </a:t>
            </a:r>
            <a:r>
              <a:rPr lang="ru-RU" dirty="0" err="1"/>
              <a:t>Миргасимович</a:t>
            </a:r>
            <a:r>
              <a:rPr lang="ru-RU" dirty="0"/>
              <a:t> свободно владеет всем спектром ургентных и плановых оперативных вмешательств. Выполняет высокотехнологичные оперативные вмешательства: реконструктивные операции на </a:t>
            </a:r>
            <a:r>
              <a:rPr lang="ru-RU" dirty="0" err="1" smtClean="0"/>
              <a:t>внепечёночных</a:t>
            </a:r>
            <a:r>
              <a:rPr lang="ru-RU" dirty="0" smtClean="0"/>
              <a:t> </a:t>
            </a:r>
            <a:r>
              <a:rPr lang="ru-RU" dirty="0"/>
              <a:t>желчных протоках, операции на поджелудочной железе (</a:t>
            </a:r>
            <a:r>
              <a:rPr lang="ru-RU" dirty="0" err="1"/>
              <a:t>панкреатодуоденальная</a:t>
            </a:r>
            <a:r>
              <a:rPr lang="ru-RU" dirty="0"/>
              <a:t> резекция, </a:t>
            </a:r>
            <a:r>
              <a:rPr lang="ru-RU" dirty="0" err="1"/>
              <a:t>корпокаудальная</a:t>
            </a:r>
            <a:r>
              <a:rPr lang="ru-RU" dirty="0"/>
              <a:t> резекция и др.), реконструктивные операции на толстом кишечнике. На высоком профессиональном уровне проводит ургентные и плановые урологические и гинекологические вмешательства. Первым освоил и внедрил оперативные вмешательства по хирургической эндокринологии, </a:t>
            </a:r>
            <a:r>
              <a:rPr lang="ru-RU" dirty="0" err="1"/>
              <a:t>гастрэктомии</a:t>
            </a:r>
            <a:r>
              <a:rPr lang="ru-RU" dirty="0"/>
              <a:t>, </a:t>
            </a:r>
            <a:r>
              <a:rPr lang="ru-RU" dirty="0" err="1"/>
              <a:t>панкреатодуоденальной</a:t>
            </a:r>
            <a:r>
              <a:rPr lang="ru-RU" dirty="0"/>
              <a:t> резекции, экономной атипичной ампутации нижних конечностей при сахарном диабете. При непосредственном участии Шамсутдинова С.М. в отделении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1996 года внедрены и широко используются </a:t>
            </a:r>
            <a:r>
              <a:rPr lang="ru-RU" dirty="0" err="1"/>
              <a:t>лапароскопические</a:t>
            </a:r>
            <a:r>
              <a:rPr lang="ru-RU" dirty="0"/>
              <a:t> оперативные вмешательства и вмешательства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 err="1"/>
              <a:t>минидоступа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r="6665"/>
          <a:stretch/>
        </p:blipFill>
        <p:spPr>
          <a:xfrm>
            <a:off x="5102151" y="1903549"/>
            <a:ext cx="3538457" cy="2915433"/>
          </a:xfrm>
        </p:spPr>
      </p:pic>
    </p:spTree>
    <p:extLst>
      <p:ext uri="{BB962C8B-B14F-4D97-AF65-F5344CB8AC3E}">
        <p14:creationId xmlns:p14="http://schemas.microsoft.com/office/powerpoint/2010/main" val="11571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2" b="18468"/>
          <a:stretch/>
        </p:blipFill>
        <p:spPr>
          <a:xfrm>
            <a:off x="866873" y="3657318"/>
            <a:ext cx="7277100" cy="26432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941" y="566105"/>
            <a:ext cx="7820392" cy="2906039"/>
          </a:xfrm>
        </p:spPr>
        <p:txBody>
          <a:bodyPr>
            <a:normAutofit/>
          </a:bodyPr>
          <a:lstStyle/>
          <a:p>
            <a:r>
              <a:rPr lang="ru-RU" sz="2000" dirty="0"/>
              <a:t>Много времени </a:t>
            </a:r>
            <a:r>
              <a:rPr lang="ru-RU" sz="2000" dirty="0" err="1"/>
              <a:t>Сайдаш</a:t>
            </a:r>
            <a:r>
              <a:rPr lang="ru-RU" sz="2000" dirty="0"/>
              <a:t> </a:t>
            </a:r>
            <a:r>
              <a:rPr lang="ru-RU" sz="2000" dirty="0" err="1"/>
              <a:t>Миргасимович</a:t>
            </a:r>
            <a:r>
              <a:rPr lang="ru-RU" sz="2000" dirty="0"/>
              <a:t> уделяет </a:t>
            </a:r>
            <a:br>
              <a:rPr lang="ru-RU" sz="2000" dirty="0"/>
            </a:br>
            <a:r>
              <a:rPr lang="ru-RU" sz="2000" dirty="0" smtClean="0"/>
              <a:t>обучению </a:t>
            </a:r>
            <a:r>
              <a:rPr lang="ru-RU" sz="2000" dirty="0"/>
              <a:t>молодых врачей, интернов и клинических ординаторов, в любое время суток готов прийти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помощь коллегам, пользуется авторитетом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уважением среди врачей, среднего и младшего медицинского персонала и студентов. Во многом благодаря самоотверженному труду Шамсутдинова С.М. работа коллектива хирургического отделения </a:t>
            </a:r>
            <a:r>
              <a:rPr lang="ru-RU" sz="2000" dirty="0" smtClean="0"/>
              <a:t>№ 6 </a:t>
            </a:r>
            <a:br>
              <a:rPr lang="ru-RU" sz="2000" dirty="0" smtClean="0"/>
            </a:br>
            <a:r>
              <a:rPr lang="ru-RU" sz="2000" dirty="0" smtClean="0"/>
              <a:t>является </a:t>
            </a:r>
            <a:r>
              <a:rPr lang="ru-RU" sz="2000" dirty="0"/>
              <a:t>примером для коллег по </a:t>
            </a:r>
            <a:r>
              <a:rPr lang="ru-RU" sz="2000" dirty="0" smtClean="0"/>
              <a:t>больнице.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56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85" y="284924"/>
            <a:ext cx="5592872" cy="600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8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"/>
          <a:stretch/>
        </p:blipFill>
        <p:spPr>
          <a:xfrm>
            <a:off x="2659255" y="313151"/>
            <a:ext cx="4067221" cy="6300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17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4" y="225466"/>
            <a:ext cx="8156570" cy="636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6" y="117448"/>
            <a:ext cx="7102741" cy="659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397</TotalTime>
  <Words>125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Шамсутдинов Сайдаш Миргасимович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Шамсутдинов Сайдаш Миргасимович</dc:title>
  <dc:creator>iFood</dc:creator>
  <cp:lastModifiedBy>Смолькова Екатерина Вячеславовна</cp:lastModifiedBy>
  <cp:revision>17</cp:revision>
  <dcterms:created xsi:type="dcterms:W3CDTF">2016-03-04T07:31:16Z</dcterms:created>
  <dcterms:modified xsi:type="dcterms:W3CDTF">2016-11-03T11:52:04Z</dcterms:modified>
</cp:coreProperties>
</file>