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1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468F-6682-48AA-B5F4-BEF8E7F9833C}" type="datetimeFigureOut">
              <a:rPr lang="ru-RU" altLang="en-US" smtClean="0"/>
              <a:t>07.11.2016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034513" y="2261870"/>
            <a:ext cx="86691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b="1" dirty="0"/>
              <a:t>Президент </a:t>
            </a:r>
            <a:r>
              <a:rPr lang="ru-RU" altLang="en-US" dirty="0"/>
              <a:t>Ульяновского городского общественного фонда содействия развитию духовной культуры и исторического наследия «имени Бориса Васильевича </a:t>
            </a:r>
            <a:r>
              <a:rPr lang="ru-RU" altLang="en-US" dirty="0" err="1"/>
              <a:t>Аржанцева</a:t>
            </a:r>
            <a:r>
              <a:rPr lang="ru-RU" altLang="en-US" dirty="0" smtClean="0"/>
              <a:t>»,</a:t>
            </a:r>
            <a:endParaRPr lang="ru-RU" altLang="en-US" dirty="0"/>
          </a:p>
          <a:p>
            <a:pPr algn="r"/>
            <a:r>
              <a:rPr lang="ru-RU" altLang="en-US" b="1" dirty="0">
                <a:sym typeface="+mn-ea"/>
              </a:rPr>
              <a:t>Председатель </a:t>
            </a:r>
            <a:r>
              <a:rPr lang="ru-RU" altLang="en-US" dirty="0">
                <a:sym typeface="+mn-ea"/>
              </a:rPr>
              <a:t>Ульяновского регионального отделения партии </a:t>
            </a:r>
            <a:r>
              <a:rPr lang="ru-RU" altLang="en-US" dirty="0" smtClean="0">
                <a:sym typeface="+mn-ea"/>
              </a:rPr>
              <a:t>«Справедливая Россия»,</a:t>
            </a:r>
            <a:endParaRPr lang="ru-RU" altLang="en-US" dirty="0"/>
          </a:p>
          <a:p>
            <a:pPr algn="r"/>
            <a:r>
              <a:rPr lang="ru-RU" altLang="en-US" b="1" dirty="0"/>
              <a:t>Почётный работник</a:t>
            </a:r>
            <a:r>
              <a:rPr lang="ru-RU" altLang="en-US" dirty="0"/>
              <a:t> газовой промышленности,</a:t>
            </a:r>
          </a:p>
          <a:p>
            <a:pPr algn="r"/>
            <a:r>
              <a:rPr lang="ru-RU" altLang="en-US" b="1" dirty="0"/>
              <a:t>Ветеран труда</a:t>
            </a:r>
            <a:r>
              <a:rPr lang="ru-RU" altLang="en-US" dirty="0"/>
              <a:t> газовой промышленности.</a:t>
            </a:r>
          </a:p>
          <a:p>
            <a:pPr algn="r"/>
            <a:r>
              <a:rPr lang="ru-RU" altLang="en-US" b="1" dirty="0"/>
              <a:t>Награждён орденом</a:t>
            </a:r>
            <a:r>
              <a:rPr lang="ru-RU" altLang="en-US" dirty="0"/>
              <a:t> Благоверного князя Даниила Московского III степени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от </a:t>
            </a:r>
            <a:r>
              <a:rPr lang="ru-RU" altLang="en-US" dirty="0"/>
              <a:t>Московской </a:t>
            </a:r>
            <a:r>
              <a:rPr lang="ru-RU" altLang="en-US" dirty="0" smtClean="0"/>
              <a:t>Патриархии,</a:t>
            </a:r>
            <a:endParaRPr lang="ru-RU" altLang="en-US" dirty="0"/>
          </a:p>
          <a:p>
            <a:pPr algn="r"/>
            <a:r>
              <a:rPr lang="ru-RU" altLang="en-US" b="1" dirty="0"/>
              <a:t>Награждён памятной медалью</a:t>
            </a:r>
            <a:r>
              <a:rPr lang="ru-RU" altLang="en-US" dirty="0"/>
              <a:t> к 200-летию победы в Отечественной войне в 2012 г</a:t>
            </a:r>
            <a:r>
              <a:rPr lang="ru-RU" altLang="en-US" dirty="0" smtClean="0"/>
              <a:t>.,</a:t>
            </a:r>
            <a:endParaRPr lang="ru-RU" altLang="en-US" dirty="0"/>
          </a:p>
          <a:p>
            <a:pPr algn="r"/>
            <a:r>
              <a:rPr lang="ru-RU" altLang="en-US" b="1" dirty="0" smtClean="0"/>
              <a:t>Награждён </a:t>
            </a:r>
            <a:r>
              <a:rPr lang="ru-RU" altLang="en-US" b="1" dirty="0"/>
              <a:t>орденом</a:t>
            </a:r>
            <a:r>
              <a:rPr lang="ru-RU" altLang="en-US" dirty="0"/>
              <a:t> 700-летия Преподобного Сергия Радонежского </a:t>
            </a:r>
            <a:r>
              <a:rPr lang="ru-RU" altLang="en-US" dirty="0" smtClean="0"/>
              <a:t>1314-2014 гг.,</a:t>
            </a:r>
            <a:endParaRPr lang="ru-RU" altLang="en-US" dirty="0"/>
          </a:p>
          <a:p>
            <a:pPr algn="r"/>
            <a:r>
              <a:rPr lang="ru-RU" altLang="en-US" b="1" dirty="0" smtClean="0"/>
              <a:t>Награждён </a:t>
            </a:r>
            <a:r>
              <a:rPr lang="ru-RU" altLang="en-US" b="1" dirty="0"/>
              <a:t>медалью </a:t>
            </a:r>
            <a:r>
              <a:rPr lang="ru-RU" altLang="en-US" dirty="0"/>
              <a:t>к </a:t>
            </a:r>
            <a:r>
              <a:rPr lang="ru-RU" altLang="en-US" dirty="0" smtClean="0"/>
              <a:t>1000-летию </a:t>
            </a:r>
            <a:r>
              <a:rPr lang="ru-RU" altLang="en-US" dirty="0"/>
              <a:t>преставления святого равноапостольного князя Владимира.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107055" y="2596822"/>
            <a:ext cx="85966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dirty="0" smtClean="0"/>
              <a:t>На </a:t>
            </a:r>
            <a:r>
              <a:rPr lang="ru-RU" altLang="en-US" dirty="0"/>
              <a:t>протяжении последних 7 лет Виктор Иванович </a:t>
            </a:r>
            <a:r>
              <a:rPr lang="ru-RU" altLang="en-US" dirty="0" smtClean="0"/>
              <a:t>активно занимается </a:t>
            </a:r>
            <a:r>
              <a:rPr lang="ru-RU" altLang="en-US" dirty="0"/>
              <a:t>восстановлением главного храма Симбирска – Троицкого собора,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который </a:t>
            </a:r>
            <a:r>
              <a:rPr lang="ru-RU" altLang="en-US" dirty="0"/>
              <a:t>был расположен на Соборной площади (ныне площади Ленина)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и </a:t>
            </a:r>
            <a:r>
              <a:rPr lang="ru-RU" altLang="en-US" dirty="0"/>
              <a:t>который закладывал Александр I в честь победы над Наполеоном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и </a:t>
            </a:r>
            <a:r>
              <a:rPr lang="ru-RU" altLang="en-US" dirty="0"/>
              <a:t>подписания мирного договора в Париже. </a:t>
            </a:r>
          </a:p>
          <a:p>
            <a:pPr algn="r"/>
            <a:endParaRPr lang="ru-RU" altLang="en-US" dirty="0" smtClean="0"/>
          </a:p>
          <a:p>
            <a:pPr algn="r"/>
            <a:r>
              <a:rPr lang="ru-RU" altLang="en-US" dirty="0" smtClean="0"/>
              <a:t>В </a:t>
            </a:r>
            <a:r>
              <a:rPr lang="ru-RU" altLang="en-US" dirty="0"/>
              <a:t>поддержку этого принимает активное участие в издании книги </a:t>
            </a:r>
          </a:p>
          <a:p>
            <a:pPr algn="r"/>
            <a:r>
              <a:rPr lang="ru-RU" altLang="en-US" dirty="0" smtClean="0"/>
              <a:t>«</a:t>
            </a:r>
            <a:r>
              <a:rPr lang="ru-RU" altLang="en-US" dirty="0"/>
              <a:t>Воссоздание Троицкого кафедрального собора города Симбирска – Отца двух храмов России: собора Христа Спасителя и Исаакиевского собора».</a:t>
            </a:r>
          </a:p>
          <a:p>
            <a:pPr algn="r"/>
            <a:endParaRPr lang="ru-RU" altLang="en-US" dirty="0"/>
          </a:p>
          <a:p>
            <a:pPr algn="r"/>
            <a:r>
              <a:rPr lang="ru-RU" altLang="en-US" dirty="0"/>
              <a:t>Неутомимый, целеустремлённый, идущий вперёд и ведущий за собой гражданин </a:t>
            </a:r>
            <a:r>
              <a:rPr lang="ru-RU" altLang="en-US" dirty="0" smtClean="0"/>
              <a:t>«Симбирска – малой </a:t>
            </a:r>
            <a:r>
              <a:rPr lang="ru-RU" altLang="en-US" dirty="0"/>
              <a:t>Родины </a:t>
            </a:r>
            <a:r>
              <a:rPr lang="ru-RU" altLang="en-US" dirty="0" smtClean="0"/>
              <a:t>на </a:t>
            </a:r>
            <a:r>
              <a:rPr lang="ru-RU" altLang="en-US" dirty="0"/>
              <a:t>планете Земля».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107055" y="2261870"/>
            <a:ext cx="8596630" cy="3385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dirty="0"/>
              <a:t>Сахаров Виктор Иванович родился 1 июля 1946 года в городе Нурлат-Октябрьский (Татарская АССР). </a:t>
            </a:r>
          </a:p>
          <a:p>
            <a:pPr algn="r"/>
            <a:endParaRPr lang="ru-RU" altLang="en-US" dirty="0"/>
          </a:p>
          <a:p>
            <a:pPr algn="r"/>
            <a:r>
              <a:rPr lang="ru-RU" altLang="en-US" dirty="0"/>
              <a:t>Трудовую деятельность начал после окончания средней школы, поехав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по </a:t>
            </a:r>
            <a:r>
              <a:rPr lang="ru-RU" altLang="en-US" dirty="0"/>
              <a:t>комсомольской путевке осваивать целину в </a:t>
            </a:r>
            <a:r>
              <a:rPr lang="ru-RU" altLang="en-US" dirty="0" err="1"/>
              <a:t>Джетыгаринском</a:t>
            </a:r>
            <a:r>
              <a:rPr lang="ru-RU" altLang="en-US" dirty="0"/>
              <a:t> районе Кустанайской области.</a:t>
            </a:r>
          </a:p>
          <a:p>
            <a:pPr algn="r"/>
            <a:endParaRPr lang="ru-RU" altLang="en-US" dirty="0"/>
          </a:p>
          <a:p>
            <a:pPr algn="r"/>
            <a:r>
              <a:rPr lang="ru-RU" altLang="en-US" dirty="0"/>
              <a:t>В 1961 году вернулся в свой город, работал в автохозяйстве токарем, водителем. После демобилизации из рядов Советской армии, проработав год на </a:t>
            </a:r>
            <a:r>
              <a:rPr lang="ru-RU" altLang="en-US" dirty="0" smtClean="0"/>
              <a:t>Нурлат-Октябрьском </a:t>
            </a:r>
            <a:r>
              <a:rPr lang="ru-RU" altLang="en-US" dirty="0"/>
              <a:t>автопредприятии, </a:t>
            </a:r>
          </a:p>
          <a:p>
            <a:pPr algn="r"/>
            <a:r>
              <a:rPr lang="ru-RU" altLang="en-US" dirty="0"/>
              <a:t>в апреле 1969 года </a:t>
            </a:r>
            <a:r>
              <a:rPr lang="ru-RU" altLang="en-US" dirty="0" smtClean="0"/>
              <a:t>приехал </a:t>
            </a:r>
            <a:r>
              <a:rPr lang="ru-RU" altLang="en-US" dirty="0"/>
              <a:t>в Ульяновскую область на строительство магистрального газопровода Старая </a:t>
            </a:r>
            <a:r>
              <a:rPr lang="ru-RU" altLang="en-US" dirty="0" err="1"/>
              <a:t>Бинаратка</a:t>
            </a:r>
            <a:r>
              <a:rPr lang="ru-RU" altLang="en-US" dirty="0"/>
              <a:t> – Димитровград – Ульяновск. 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107055" y="2261870"/>
            <a:ext cx="85966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dirty="0"/>
              <a:t>С газификацией региона связана вся его дальнейшая жизнь.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Работая </a:t>
            </a:r>
            <a:r>
              <a:rPr lang="ru-RU" altLang="en-US" dirty="0"/>
              <a:t>водителем Ульяновского районного управления газопроводов </a:t>
            </a:r>
            <a:r>
              <a:rPr lang="ru-RU" altLang="en-US" dirty="0" err="1"/>
              <a:t>Куйбышевгазпрома</a:t>
            </a:r>
            <a:r>
              <a:rPr lang="ru-RU" altLang="en-US" dirty="0"/>
              <a:t>, Виктор Иванович без отрыва от производства </a:t>
            </a:r>
            <a:r>
              <a:rPr lang="ru-RU" altLang="en-US" dirty="0" smtClean="0"/>
              <a:t>окончил </a:t>
            </a:r>
            <a:r>
              <a:rPr lang="ru-RU" altLang="en-US" dirty="0"/>
              <a:t>Ульяновский автомеханический техникум по специальности </a:t>
            </a:r>
            <a:r>
              <a:rPr lang="ru-RU" altLang="en-US" dirty="0" smtClean="0"/>
              <a:t>«автомобилестроение</a:t>
            </a:r>
            <a:r>
              <a:rPr lang="ru-RU" altLang="en-US" dirty="0"/>
              <a:t>» и в 1974 году </a:t>
            </a:r>
            <a:r>
              <a:rPr lang="ru-RU" altLang="en-US" dirty="0" smtClean="0"/>
              <a:t>перешёл </a:t>
            </a:r>
            <a:r>
              <a:rPr lang="ru-RU" altLang="en-US" dirty="0"/>
              <a:t>на должность </a:t>
            </a:r>
            <a:r>
              <a:rPr lang="ru-RU" altLang="en-US" dirty="0" smtClean="0"/>
              <a:t>автомеханика </a:t>
            </a:r>
            <a:r>
              <a:rPr lang="ru-RU" altLang="en-US" dirty="0"/>
              <a:t>Ульяновской линейно-эксплуатационной </a:t>
            </a:r>
            <a:r>
              <a:rPr lang="ru-RU" altLang="en-US" dirty="0" smtClean="0"/>
              <a:t>службы </a:t>
            </a:r>
            <a:r>
              <a:rPr lang="ru-RU" altLang="en-US" dirty="0" err="1"/>
              <a:t>Средневолжского</a:t>
            </a:r>
            <a:r>
              <a:rPr lang="ru-RU" altLang="en-US" dirty="0"/>
              <a:t> </a:t>
            </a:r>
            <a:r>
              <a:rPr lang="ru-RU" altLang="en-US" dirty="0" smtClean="0"/>
              <a:t>линейно-производственного </a:t>
            </a:r>
            <a:r>
              <a:rPr lang="ru-RU" altLang="en-US" dirty="0"/>
              <a:t>управления магистральных газопроводов. </a:t>
            </a:r>
          </a:p>
          <a:p>
            <a:pPr algn="r"/>
            <a:endParaRPr lang="ru-RU" altLang="en-US" dirty="0"/>
          </a:p>
          <a:p>
            <a:pPr algn="r"/>
            <a:r>
              <a:rPr lang="ru-RU" altLang="en-US" dirty="0"/>
              <a:t>Проявив себя грамотным специалистом с хорошими организаторскими способностями, он </a:t>
            </a:r>
            <a:r>
              <a:rPr lang="ru-RU" altLang="en-US" dirty="0" smtClean="0"/>
              <a:t>был переведён </a:t>
            </a:r>
            <a:r>
              <a:rPr lang="ru-RU" altLang="en-US" dirty="0"/>
              <a:t>на должность начальника гаража </a:t>
            </a:r>
            <a:r>
              <a:rPr lang="ru-RU" altLang="en-US" dirty="0" err="1"/>
              <a:t>Средневолжского</a:t>
            </a:r>
            <a:r>
              <a:rPr lang="ru-RU" altLang="en-US" dirty="0"/>
              <a:t> ЛПУ магистральных газопроводов </a:t>
            </a:r>
            <a:r>
              <a:rPr lang="ru-RU" altLang="en-US" dirty="0" smtClean="0"/>
              <a:t>и трудился </a:t>
            </a:r>
            <a:br>
              <a:rPr lang="ru-RU" altLang="en-US" dirty="0" smtClean="0"/>
            </a:br>
            <a:r>
              <a:rPr lang="ru-RU" altLang="en-US" dirty="0" smtClean="0"/>
              <a:t>в </a:t>
            </a:r>
            <a:r>
              <a:rPr lang="ru-RU" altLang="en-US" dirty="0"/>
              <a:t>данной должности до марта 1986 года.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107055" y="2261870"/>
            <a:ext cx="85966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dirty="0"/>
              <a:t>Постоянно занимаясь </a:t>
            </a:r>
            <a:r>
              <a:rPr lang="ru-RU" altLang="en-US" dirty="0" smtClean="0"/>
              <a:t>самообразованием, </a:t>
            </a:r>
            <a:r>
              <a:rPr lang="ru-RU" altLang="en-US" dirty="0"/>
              <a:t>Виктор Иванович не </a:t>
            </a:r>
            <a:r>
              <a:rPr lang="ru-RU" altLang="en-US" dirty="0" smtClean="0"/>
              <a:t>стоял </a:t>
            </a:r>
            <a:r>
              <a:rPr lang="ru-RU" altLang="en-US" dirty="0"/>
              <a:t>на месте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и </a:t>
            </a:r>
            <a:r>
              <a:rPr lang="ru-RU" altLang="en-US" dirty="0"/>
              <a:t>в </a:t>
            </a:r>
            <a:r>
              <a:rPr lang="ru-RU" altLang="en-US" dirty="0" smtClean="0"/>
              <a:t>1988 году прошёл </a:t>
            </a:r>
            <a:r>
              <a:rPr lang="ru-RU" altLang="en-US" dirty="0"/>
              <a:t>повышение квалификации </a:t>
            </a:r>
            <a:r>
              <a:rPr lang="ru-RU" altLang="en-US" dirty="0" smtClean="0"/>
              <a:t>в </a:t>
            </a:r>
            <a:r>
              <a:rPr lang="ru-RU" altLang="en-US" dirty="0"/>
              <a:t>Московском институте нефти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и </a:t>
            </a:r>
            <a:r>
              <a:rPr lang="ru-RU" altLang="en-US" dirty="0"/>
              <a:t>газа </a:t>
            </a:r>
            <a:r>
              <a:rPr lang="ru-RU" altLang="en-US" dirty="0" smtClean="0"/>
              <a:t>имени </a:t>
            </a:r>
            <a:r>
              <a:rPr lang="ru-RU" altLang="en-US" dirty="0" err="1"/>
              <a:t>И.М.Губкина</a:t>
            </a:r>
            <a:r>
              <a:rPr lang="ru-RU" altLang="en-US" dirty="0"/>
              <a:t>. И снова </a:t>
            </a:r>
            <a:r>
              <a:rPr lang="ru-RU" altLang="en-US" dirty="0" smtClean="0"/>
              <a:t>освоил </a:t>
            </a:r>
            <a:r>
              <a:rPr lang="ru-RU" altLang="en-US" dirty="0"/>
              <a:t>новую должность – </a:t>
            </a:r>
            <a:r>
              <a:rPr lang="ru-RU" altLang="en-US" dirty="0" smtClean="0"/>
              <a:t>начальника </a:t>
            </a:r>
            <a:r>
              <a:rPr lang="ru-RU" altLang="en-US" dirty="0"/>
              <a:t>автомобильной газонаполнительной станции </a:t>
            </a:r>
            <a:r>
              <a:rPr lang="ru-RU" altLang="en-US" dirty="0" err="1"/>
              <a:t>Средневолжского</a:t>
            </a:r>
            <a:r>
              <a:rPr lang="ru-RU" altLang="en-US" dirty="0"/>
              <a:t> </a:t>
            </a:r>
            <a:r>
              <a:rPr lang="ru-RU" altLang="en-US" dirty="0" smtClean="0"/>
              <a:t>линейно- </a:t>
            </a:r>
            <a:r>
              <a:rPr lang="ru-RU" altLang="en-US" dirty="0"/>
              <a:t>производственного управления магистральных газопроводов.</a:t>
            </a:r>
          </a:p>
          <a:p>
            <a:pPr algn="r"/>
            <a:endParaRPr lang="ru-RU" altLang="en-US" dirty="0"/>
          </a:p>
          <a:p>
            <a:pPr algn="r"/>
            <a:r>
              <a:rPr lang="ru-RU" altLang="en-US" dirty="0"/>
              <a:t>Это была первая автомобильная газонаполнительная компрессорная станция (АГНКС) по заправке сжатым природным газом на территории Ульяновской области. </a:t>
            </a:r>
            <a:r>
              <a:rPr lang="ru-RU" altLang="en-US" dirty="0" smtClean="0"/>
              <a:t>Данный </a:t>
            </a:r>
            <a:r>
              <a:rPr lang="ru-RU" altLang="en-US" dirty="0"/>
              <a:t>объект строился и вводился в эксплуатацию под его непосредственным руководством. Запустив АГНКС и отладив её деятельность, руководство </a:t>
            </a:r>
            <a:r>
              <a:rPr lang="ru-RU" altLang="en-US" dirty="0" err="1"/>
              <a:t>Средневолжского</a:t>
            </a:r>
            <a:r>
              <a:rPr lang="ru-RU" altLang="en-US" dirty="0"/>
              <a:t> ЛПУ магистральных газопроводов вновь </a:t>
            </a:r>
            <a:r>
              <a:rPr lang="ru-RU" altLang="en-US" dirty="0" smtClean="0"/>
              <a:t>поручило ему </a:t>
            </a:r>
            <a:r>
              <a:rPr lang="ru-RU" altLang="en-US" dirty="0"/>
              <a:t>ответственный пост – заместителя начальника, а с 1992 года </a:t>
            </a:r>
            <a:r>
              <a:rPr lang="ru-RU" altLang="en-US" dirty="0" smtClean="0"/>
              <a:t>– начальника </a:t>
            </a:r>
            <a:r>
              <a:rPr lang="ru-RU" altLang="en-US" dirty="0"/>
              <a:t>Ульяновского </a:t>
            </a:r>
            <a:r>
              <a:rPr lang="ru-RU" altLang="en-US" dirty="0" smtClean="0"/>
              <a:t>линейно-производственного </a:t>
            </a:r>
            <a:r>
              <a:rPr lang="ru-RU" altLang="en-US" dirty="0"/>
              <a:t>управления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магистральных </a:t>
            </a:r>
            <a:r>
              <a:rPr lang="ru-RU" altLang="en-US" dirty="0"/>
              <a:t>газопроводов </a:t>
            </a:r>
            <a:r>
              <a:rPr lang="ru-RU" altLang="en-US" dirty="0" err="1"/>
              <a:t>Самаратрансгаз</a:t>
            </a:r>
            <a:r>
              <a:rPr lang="ru-RU" altLang="en-US" dirty="0"/>
              <a:t>. 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107055" y="2612072"/>
            <a:ext cx="85966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dirty="0"/>
              <a:t>Под его руководством </a:t>
            </a:r>
            <a:r>
              <a:rPr lang="ru-RU" altLang="en-US" dirty="0" smtClean="0"/>
              <a:t>строились </a:t>
            </a:r>
            <a:r>
              <a:rPr lang="ru-RU" altLang="en-US" dirty="0"/>
              <a:t>газораспределительные станции в </a:t>
            </a:r>
            <a:r>
              <a:rPr lang="ru-RU" altLang="en-US" dirty="0" smtClean="0"/>
              <a:t>рабочих посёлках </a:t>
            </a:r>
            <a:r>
              <a:rPr lang="ru-RU" altLang="en-US" dirty="0" err="1"/>
              <a:t>Новосспаское</a:t>
            </a:r>
            <a:r>
              <a:rPr lang="ru-RU" altLang="en-US" dirty="0"/>
              <a:t>, Кузоватово, Сурское, </a:t>
            </a:r>
            <a:r>
              <a:rPr lang="ru-RU" altLang="en-US" dirty="0" err="1"/>
              <a:t>Игнатовка</a:t>
            </a:r>
            <a:r>
              <a:rPr lang="ru-RU" altLang="en-US" dirty="0"/>
              <a:t>, Верхняя </a:t>
            </a:r>
            <a:r>
              <a:rPr lang="ru-RU" altLang="en-US" dirty="0" smtClean="0"/>
              <a:t>Маза, рабочем посёлке Кошки </a:t>
            </a:r>
            <a:r>
              <a:rPr lang="ru-RU" altLang="en-US" dirty="0"/>
              <a:t>Самарской </a:t>
            </a:r>
            <a:r>
              <a:rPr lang="ru-RU" altLang="en-US" dirty="0" smtClean="0"/>
              <a:t>области. </a:t>
            </a:r>
            <a:r>
              <a:rPr lang="ru-RU" altLang="en-US" dirty="0"/>
              <a:t>Именно после ввода в эксплуатацию данных газораспределительных станций </a:t>
            </a:r>
            <a:r>
              <a:rPr lang="ru-RU" altLang="en-US" dirty="0" smtClean="0"/>
              <a:t>началась </a:t>
            </a:r>
            <a:r>
              <a:rPr lang="ru-RU" altLang="en-US" dirty="0"/>
              <a:t>газификация </a:t>
            </a:r>
            <a:r>
              <a:rPr lang="ru-RU" altLang="en-US" dirty="0" err="1"/>
              <a:t>Новосспаского</a:t>
            </a:r>
            <a:r>
              <a:rPr lang="ru-RU" altLang="en-US" dirty="0"/>
              <a:t>, Радищевского, Сурского, </a:t>
            </a:r>
            <a:r>
              <a:rPr lang="ru-RU" altLang="en-US" dirty="0" err="1"/>
              <a:t>Майнского</a:t>
            </a:r>
            <a:r>
              <a:rPr lang="ru-RU" altLang="en-US" dirty="0"/>
              <a:t>  районов Ульяновской </a:t>
            </a:r>
            <a:r>
              <a:rPr lang="ru-RU" altLang="en-US" dirty="0" smtClean="0"/>
              <a:t>области </a:t>
            </a:r>
            <a:br>
              <a:rPr lang="ru-RU" altLang="en-US" dirty="0" smtClean="0"/>
            </a:br>
            <a:r>
              <a:rPr lang="ru-RU" altLang="en-US" dirty="0" smtClean="0"/>
              <a:t>и </a:t>
            </a:r>
            <a:r>
              <a:rPr lang="ru-RU" altLang="en-US" dirty="0" err="1"/>
              <a:t>Кошкинского</a:t>
            </a:r>
            <a:r>
              <a:rPr lang="ru-RU" altLang="en-US" dirty="0"/>
              <a:t> района Самарской области.</a:t>
            </a:r>
          </a:p>
          <a:p>
            <a:pPr algn="r"/>
            <a:endParaRPr lang="ru-RU" altLang="en-US" dirty="0"/>
          </a:p>
          <a:p>
            <a:pPr algn="r"/>
            <a:r>
              <a:rPr lang="ru-RU" altLang="en-US" dirty="0"/>
              <a:t>В 1996 </a:t>
            </a:r>
            <a:r>
              <a:rPr lang="ru-RU" altLang="en-US" dirty="0" smtClean="0"/>
              <a:t>году </a:t>
            </a:r>
            <a:r>
              <a:rPr lang="ru-RU" altLang="en-US" dirty="0"/>
              <a:t>в структуре ОАО «Газпром» </a:t>
            </a:r>
            <a:r>
              <a:rPr lang="ru-RU" altLang="en-US" dirty="0" smtClean="0"/>
              <a:t>было организовано </a:t>
            </a:r>
            <a:r>
              <a:rPr lang="ru-RU" altLang="en-US" dirty="0"/>
              <a:t>новое структурное подразделение </a:t>
            </a:r>
            <a:r>
              <a:rPr lang="ru-RU" altLang="en-US" dirty="0" smtClean="0"/>
              <a:t>– Межрегиональная </a:t>
            </a:r>
            <a:r>
              <a:rPr lang="ru-RU" altLang="en-US" dirty="0"/>
              <a:t>компания по реализации газа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(ООО </a:t>
            </a:r>
            <a:r>
              <a:rPr lang="ru-RU" altLang="en-US" dirty="0"/>
              <a:t>«</a:t>
            </a:r>
            <a:r>
              <a:rPr lang="ru-RU" altLang="en-US" dirty="0" err="1"/>
              <a:t>Межрегионгаз</a:t>
            </a:r>
            <a:r>
              <a:rPr lang="ru-RU" altLang="en-US" dirty="0" smtClean="0"/>
              <a:t>»). </a:t>
            </a:r>
            <a:r>
              <a:rPr lang="ru-RU" altLang="en-US" dirty="0"/>
              <a:t>К тому времени в России остро обозначился кризис рынка природного газа. Оплата деньгами составляла всего </a:t>
            </a:r>
            <a:r>
              <a:rPr lang="ru-RU" altLang="en-US" dirty="0" smtClean="0"/>
              <a:t>2% </a:t>
            </a:r>
            <a:r>
              <a:rPr lang="ru-RU" altLang="en-US" dirty="0"/>
              <a:t>годового объёма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поставки </a:t>
            </a:r>
            <a:r>
              <a:rPr lang="ru-RU" altLang="en-US" dirty="0"/>
              <a:t>газа. Это грозило распадом газовой отрасли. 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107055" y="2717165"/>
            <a:ext cx="85966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dirty="0"/>
              <a:t>«Газпром» </a:t>
            </a:r>
            <a:r>
              <a:rPr lang="ru-RU" altLang="en-US" dirty="0" smtClean="0"/>
              <a:t>передал «</a:t>
            </a:r>
            <a:r>
              <a:rPr lang="ru-RU" altLang="en-US" dirty="0" err="1" smtClean="0"/>
              <a:t>Межрегионгазу</a:t>
            </a:r>
            <a:r>
              <a:rPr lang="ru-RU" altLang="en-US" dirty="0"/>
              <a:t>» право собственности на реализацию производимой им продукции. От «</a:t>
            </a:r>
            <a:r>
              <a:rPr lang="ru-RU" altLang="en-US" dirty="0" err="1"/>
              <a:t>Межрегионгаза</a:t>
            </a:r>
            <a:r>
              <a:rPr lang="ru-RU" altLang="en-US" dirty="0"/>
              <a:t>» требовалось оперативно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и </a:t>
            </a:r>
            <a:r>
              <a:rPr lang="ru-RU" altLang="en-US" dirty="0"/>
              <a:t>грамотно сформировать цивилизованные отношения на российском газовом рынке, улучшить структуру и дисциплину платежей, централизовать финансовые ресурсы «Газпрома». </a:t>
            </a:r>
            <a:r>
              <a:rPr lang="ru-RU" altLang="en-US" dirty="0" smtClean="0"/>
              <a:t>После создания центрального аппарата были созданы </a:t>
            </a:r>
            <a:r>
              <a:rPr lang="ru-RU" altLang="en-US" dirty="0"/>
              <a:t>филиалы </a:t>
            </a:r>
            <a:r>
              <a:rPr lang="ru-RU" altLang="en-US" dirty="0" smtClean="0"/>
              <a:t>на </a:t>
            </a:r>
            <a:r>
              <a:rPr lang="ru-RU" altLang="en-US" dirty="0"/>
              <a:t>территории 62 субъектов Российской Федерации. </a:t>
            </a:r>
          </a:p>
          <a:p>
            <a:pPr algn="r"/>
            <a:endParaRPr lang="ru-RU" altLang="en-US" dirty="0"/>
          </a:p>
          <a:p>
            <a:pPr algn="r"/>
            <a:r>
              <a:rPr lang="ru-RU" altLang="en-US" dirty="0"/>
              <a:t>Организовать и наладить деятельность филиала ООО «</a:t>
            </a:r>
            <a:r>
              <a:rPr lang="ru-RU" altLang="en-US" dirty="0" err="1"/>
              <a:t>Межрегионгаз</a:t>
            </a:r>
            <a:r>
              <a:rPr lang="ru-RU" altLang="en-US" dirty="0"/>
              <a:t>» в Ульяновской области было поручено Сахарову В.И. За два года «</a:t>
            </a:r>
            <a:r>
              <a:rPr lang="ru-RU" altLang="en-US" dirty="0" err="1"/>
              <a:t>Межрегионгазу</a:t>
            </a:r>
            <a:r>
              <a:rPr lang="ru-RU" altLang="en-US" dirty="0"/>
              <a:t>» удалось почти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в </a:t>
            </a:r>
            <a:r>
              <a:rPr lang="ru-RU" altLang="en-US" dirty="0"/>
              <a:t>2 раза снизить ежемесячный прирост долгов потребителей газа </a:t>
            </a:r>
            <a:r>
              <a:rPr lang="ru-RU" altLang="en-US" dirty="0" smtClean="0"/>
              <a:t>перед «Газпромом</a:t>
            </a:r>
            <a:r>
              <a:rPr lang="ru-RU" altLang="en-US" dirty="0"/>
              <a:t>» и почти в 10 раз увеличить годовой сбор денег за реализованный газ.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107055" y="2261870"/>
            <a:ext cx="8596630" cy="3660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dirty="0"/>
              <a:t>Дальше в трудовой деятельности Виктора Ивановича последовала работа в </a:t>
            </a:r>
            <a:r>
              <a:rPr lang="ru-RU" altLang="en-US" dirty="0" err="1"/>
              <a:t>МинТОП</a:t>
            </a:r>
            <a:r>
              <a:rPr lang="ru-RU" altLang="en-US" dirty="0"/>
              <a:t> города Москвы в должности руководителя газовой дирекции </a:t>
            </a:r>
            <a:r>
              <a:rPr lang="ru-RU" altLang="en-US" dirty="0" smtClean="0"/>
              <a:t>«Независимого энергетического альянса» </a:t>
            </a:r>
            <a:r>
              <a:rPr lang="ru-RU" altLang="en-US" dirty="0"/>
              <a:t>при Федеральной </a:t>
            </a:r>
            <a:r>
              <a:rPr lang="ru-RU" altLang="en-US" dirty="0" smtClean="0"/>
              <a:t>энергетической комиссии Российской </a:t>
            </a:r>
            <a:r>
              <a:rPr lang="ru-RU" altLang="en-US" dirty="0"/>
              <a:t>Федерации (</a:t>
            </a:r>
            <a:r>
              <a:rPr lang="ru-RU" altLang="en-US" dirty="0" smtClean="0"/>
              <a:t>2003-2005 гг</a:t>
            </a:r>
            <a:r>
              <a:rPr lang="ru-RU" altLang="en-US" dirty="0"/>
              <a:t>.)</a:t>
            </a:r>
          </a:p>
          <a:p>
            <a:pPr algn="r"/>
            <a:endParaRPr lang="ru-RU" altLang="en-US" dirty="0"/>
          </a:p>
          <a:p>
            <a:pPr algn="r"/>
            <a:r>
              <a:rPr lang="ru-RU" altLang="en-US" dirty="0" smtClean="0"/>
              <a:t>В апреле </a:t>
            </a:r>
            <a:r>
              <a:rPr lang="ru-RU" altLang="en-US" dirty="0"/>
              <a:t>2005 года Сахаров Виктор Иванович </a:t>
            </a:r>
            <a:r>
              <a:rPr lang="ru-RU" altLang="en-US" dirty="0" smtClean="0"/>
              <a:t>вернулся </a:t>
            </a:r>
            <a:r>
              <a:rPr lang="ru-RU" altLang="en-US" dirty="0"/>
              <a:t>в г</a:t>
            </a:r>
            <a:r>
              <a:rPr lang="ru-RU" altLang="en-US" dirty="0" smtClean="0"/>
              <a:t>. Ульяновск </a:t>
            </a:r>
            <a:r>
              <a:rPr lang="ru-RU" altLang="en-US" dirty="0"/>
              <a:t>и </a:t>
            </a:r>
            <a:r>
              <a:rPr lang="ru-RU" altLang="en-US" dirty="0" smtClean="0"/>
              <a:t>продолжил </a:t>
            </a:r>
            <a:r>
              <a:rPr lang="ru-RU" altLang="en-US" dirty="0"/>
              <a:t>заниматься газификацией Ульяновской области в должности </a:t>
            </a:r>
            <a:r>
              <a:rPr lang="ru-RU" altLang="en-US" dirty="0" smtClean="0"/>
              <a:t>директора </a:t>
            </a:r>
            <a:r>
              <a:rPr lang="ru-RU" altLang="en-US" dirty="0"/>
              <a:t>департамента газификации администрации Ульяновской области.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Именно </a:t>
            </a:r>
            <a:r>
              <a:rPr lang="ru-RU" altLang="en-US" dirty="0"/>
              <a:t>под его руководством </a:t>
            </a:r>
            <a:r>
              <a:rPr lang="ru-RU" altLang="en-US" dirty="0" smtClean="0"/>
              <a:t>была разработана </a:t>
            </a:r>
            <a:r>
              <a:rPr lang="ru-RU" altLang="en-US" dirty="0"/>
              <a:t>и </a:t>
            </a:r>
            <a:r>
              <a:rPr lang="ru-RU" altLang="en-US" dirty="0" smtClean="0"/>
              <a:t>утверждена </a:t>
            </a:r>
            <a:r>
              <a:rPr lang="ru-RU" altLang="en-US" dirty="0"/>
              <a:t>программа газификации Ульяновской области, которая работает и по сей день. </a:t>
            </a:r>
          </a:p>
          <a:p>
            <a:pPr algn="r"/>
            <a:r>
              <a:rPr lang="ru-RU" altLang="en-US" dirty="0"/>
              <a:t>В соответствии с данной программой </a:t>
            </a:r>
            <a:r>
              <a:rPr lang="ru-RU" altLang="en-US" dirty="0" smtClean="0"/>
              <a:t>с 2012 г., </a:t>
            </a:r>
            <a:r>
              <a:rPr lang="ru-RU" altLang="en-US" dirty="0"/>
              <a:t>являясь генеральным директором ООО «</a:t>
            </a:r>
            <a:r>
              <a:rPr lang="ru-RU" altLang="en-US" dirty="0" err="1"/>
              <a:t>Автогазсервис</a:t>
            </a:r>
            <a:r>
              <a:rPr lang="ru-RU" altLang="en-US" dirty="0" smtClean="0"/>
              <a:t>», </a:t>
            </a:r>
            <a:r>
              <a:rPr lang="ru-RU" altLang="en-US" dirty="0"/>
              <a:t>Виктор Иванович осуществляет газификацию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Ульяновского </a:t>
            </a:r>
            <a:r>
              <a:rPr lang="ru-RU" altLang="en-US" dirty="0"/>
              <a:t>района Ульяновской области.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303270" y="3030613"/>
            <a:ext cx="859663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altLang="en-US" dirty="0"/>
          </a:p>
          <a:p>
            <a:pPr algn="r"/>
            <a:r>
              <a:rPr lang="ru-RU" altLang="en-US" sz="2400" dirty="0"/>
              <a:t>Виктор Иванович активно занимается </a:t>
            </a:r>
            <a:r>
              <a:rPr lang="ru-RU" altLang="en-US" sz="2400" dirty="0" smtClean="0"/>
              <a:t/>
            </a:r>
            <a:br>
              <a:rPr lang="ru-RU" altLang="en-US" sz="2400" dirty="0" smtClean="0"/>
            </a:br>
            <a:r>
              <a:rPr lang="ru-RU" altLang="en-US" sz="2400" dirty="0" smtClean="0"/>
              <a:t>общественной </a:t>
            </a:r>
            <a:r>
              <a:rPr lang="ru-RU" altLang="en-US" sz="2400" dirty="0"/>
              <a:t>деятельностью. </a:t>
            </a:r>
            <a:r>
              <a:rPr lang="ru-RU" altLang="en-US" sz="2400" dirty="0" smtClean="0"/>
              <a:t/>
            </a:r>
            <a:br>
              <a:rPr lang="ru-RU" altLang="en-US" sz="2400" dirty="0" smtClean="0"/>
            </a:br>
            <a:r>
              <a:rPr lang="ru-RU" altLang="en-US" sz="2400" dirty="0" smtClean="0"/>
              <a:t>2 </a:t>
            </a:r>
            <a:r>
              <a:rPr lang="ru-RU" altLang="en-US" sz="2400" dirty="0"/>
              <a:t>апреля 2016 года на </a:t>
            </a:r>
            <a:r>
              <a:rPr lang="ru-RU" altLang="en-US" sz="2400" dirty="0" smtClean="0"/>
              <a:t>отчётно-выборной </a:t>
            </a:r>
            <a:r>
              <a:rPr lang="ru-RU" altLang="en-US" sz="2400" dirty="0"/>
              <a:t>конференции регионального отделения партии «Справедливая Россия</a:t>
            </a:r>
            <a:r>
              <a:rPr lang="ru-RU" altLang="en-US" sz="2400" dirty="0" smtClean="0"/>
              <a:t>» </a:t>
            </a:r>
            <a:br>
              <a:rPr lang="ru-RU" altLang="en-US" sz="2400" dirty="0" smtClean="0"/>
            </a:br>
            <a:r>
              <a:rPr lang="ru-RU" altLang="en-US" sz="2400" dirty="0" smtClean="0"/>
              <a:t>был </a:t>
            </a:r>
            <a:r>
              <a:rPr lang="ru-RU" altLang="en-US" sz="2400" dirty="0"/>
              <a:t>избран её председателем.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е поле 7"/>
          <p:cNvSpPr txBox="1"/>
          <p:nvPr/>
        </p:nvSpPr>
        <p:spPr>
          <a:xfrm>
            <a:off x="3303270" y="635000"/>
            <a:ext cx="8475980" cy="131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sz="4400" b="1"/>
              <a:t>САХАРОВ</a:t>
            </a:r>
          </a:p>
          <a:p>
            <a:pPr algn="r"/>
            <a:r>
              <a:rPr lang="ru-RU" altLang="en-US" sz="3600"/>
              <a:t>Виктор Иванович</a:t>
            </a:r>
          </a:p>
        </p:txBody>
      </p:sp>
      <p:sp>
        <p:nvSpPr>
          <p:cNvPr id="9" name="Текстовое поле 8"/>
          <p:cNvSpPr txBox="1"/>
          <p:nvPr/>
        </p:nvSpPr>
        <p:spPr>
          <a:xfrm>
            <a:off x="3107055" y="2189042"/>
            <a:ext cx="85966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en-US" dirty="0"/>
              <a:t>Виктор Иванович занимается благотворительной деятельностью.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Вместе </a:t>
            </a:r>
            <a:r>
              <a:rPr lang="ru-RU" altLang="en-US" dirty="0"/>
              <a:t>с </a:t>
            </a:r>
            <a:r>
              <a:rPr lang="ru-RU" altLang="en-US" dirty="0" smtClean="0"/>
              <a:t>Владыкой </a:t>
            </a:r>
            <a:r>
              <a:rPr lang="ru-RU" altLang="en-US" dirty="0" err="1"/>
              <a:t>Проклом</a:t>
            </a:r>
            <a:r>
              <a:rPr lang="ru-RU" altLang="en-US" dirty="0"/>
              <a:t> </a:t>
            </a:r>
            <a:r>
              <a:rPr lang="ru-RU" altLang="en-US" dirty="0" smtClean="0"/>
              <a:t>он </a:t>
            </a:r>
            <a:r>
              <a:rPr lang="ru-RU" altLang="en-US" dirty="0"/>
              <a:t>принимал активное участие в </a:t>
            </a:r>
            <a:r>
              <a:rPr lang="ru-RU" altLang="en-US" dirty="0" smtClean="0"/>
              <a:t>восстановлении </a:t>
            </a:r>
            <a:r>
              <a:rPr lang="ru-RU" altLang="en-US" dirty="0" err="1"/>
              <a:t>Германовского</a:t>
            </a:r>
            <a:r>
              <a:rPr lang="ru-RU" altLang="en-US" dirty="0"/>
              <a:t> храма </a:t>
            </a:r>
            <a:r>
              <a:rPr lang="ru-RU" altLang="en-US" dirty="0" smtClean="0"/>
              <a:t>(</a:t>
            </a:r>
            <a:r>
              <a:rPr lang="ru-RU" altLang="en-US" dirty="0"/>
              <a:t>одного из старейших </a:t>
            </a:r>
            <a:r>
              <a:rPr lang="ru-RU" altLang="en-US" dirty="0" smtClean="0"/>
              <a:t>уцелевших </a:t>
            </a:r>
          </a:p>
          <a:p>
            <a:pPr algn="r"/>
            <a:r>
              <a:rPr lang="ru-RU" altLang="en-US" dirty="0" smtClean="0"/>
              <a:t>храмов</a:t>
            </a:r>
            <a:r>
              <a:rPr lang="ru-RU" altLang="en-US" dirty="0"/>
              <a:t>, которому в 2027 году исполнится 300 лет). </a:t>
            </a:r>
            <a:endParaRPr lang="ru-RU" altLang="en-US" dirty="0" smtClean="0"/>
          </a:p>
          <a:p>
            <a:pPr algn="r"/>
            <a:r>
              <a:rPr lang="ru-RU" altLang="en-US" dirty="0" smtClean="0"/>
              <a:t>При </a:t>
            </a:r>
            <a:r>
              <a:rPr lang="ru-RU" altLang="en-US" dirty="0"/>
              <a:t>поддержке Виктора Ивановича совместно с коллективом ООО «</a:t>
            </a:r>
            <a:r>
              <a:rPr lang="ru-RU" altLang="en-US" dirty="0" err="1"/>
              <a:t>Автогазсервис</a:t>
            </a:r>
            <a:r>
              <a:rPr lang="ru-RU" altLang="en-US" dirty="0"/>
              <a:t>» был построен храм в селе Ундоры Ульяновского района Ульяновской области.</a:t>
            </a:r>
          </a:p>
          <a:p>
            <a:pPr algn="r"/>
            <a:r>
              <a:rPr lang="ru-RU" altLang="en-US" dirty="0"/>
              <a:t>Финансировал программы «Генеалогическая ветвь», </a:t>
            </a:r>
            <a:r>
              <a:rPr lang="ru-RU" altLang="en-US" dirty="0" smtClean="0"/>
              <a:t>принимая </a:t>
            </a:r>
            <a:r>
              <a:rPr lang="ru-RU" altLang="en-US" dirty="0"/>
              <a:t>непосредственное участие в издании таких книг </a:t>
            </a:r>
            <a:r>
              <a:rPr lang="ru-RU" altLang="en-US" dirty="0" err="1"/>
              <a:t>Аржанцева</a:t>
            </a:r>
            <a:r>
              <a:rPr lang="ru-RU" altLang="en-US" dirty="0"/>
              <a:t> Бориса Васильевича, </a:t>
            </a:r>
            <a:endParaRPr lang="ru-RU" altLang="en-US" dirty="0" smtClean="0"/>
          </a:p>
          <a:p>
            <a:pPr algn="r"/>
            <a:r>
              <a:rPr lang="ru-RU" altLang="en-US" dirty="0" smtClean="0"/>
              <a:t>как </a:t>
            </a:r>
            <a:r>
              <a:rPr lang="ru-RU" altLang="en-US" dirty="0"/>
              <a:t>«Генеалогическая ветвь Сенгилея», </a:t>
            </a:r>
            <a:r>
              <a:rPr lang="ru-RU" altLang="en-US" dirty="0" smtClean="0"/>
              <a:t>«Генеалогическая </a:t>
            </a:r>
            <a:r>
              <a:rPr lang="ru-RU" altLang="en-US" dirty="0"/>
              <a:t>ветвь Инзы». </a:t>
            </a:r>
            <a:endParaRPr lang="ru-RU" altLang="en-US" dirty="0" smtClean="0"/>
          </a:p>
          <a:p>
            <a:pPr algn="r"/>
            <a:r>
              <a:rPr lang="ru-RU" altLang="en-US" dirty="0" smtClean="0"/>
              <a:t>К </a:t>
            </a:r>
            <a:r>
              <a:rPr lang="ru-RU" altLang="en-US" dirty="0"/>
              <a:t>350-летию </a:t>
            </a:r>
            <a:r>
              <a:rPr lang="ru-RU" altLang="en-US" dirty="0" smtClean="0"/>
              <a:t>Симбирска-Ульяновска </a:t>
            </a:r>
            <a:r>
              <a:rPr lang="ru-RU" altLang="en-US" dirty="0"/>
              <a:t>- «От нищего до воеводы».</a:t>
            </a:r>
          </a:p>
          <a:p>
            <a:pPr algn="r"/>
            <a:r>
              <a:rPr lang="ru-RU" altLang="en-US" dirty="0"/>
              <a:t>После смерти Бориса Васильевича </a:t>
            </a:r>
            <a:r>
              <a:rPr lang="ru-RU" altLang="en-US" dirty="0" err="1"/>
              <a:t>Аржанцева</a:t>
            </a:r>
            <a:r>
              <a:rPr lang="ru-RU" altLang="en-US" dirty="0"/>
              <a:t> </a:t>
            </a:r>
            <a:r>
              <a:rPr lang="ru-RU" altLang="en-US" dirty="0" smtClean="0"/>
              <a:t>создал </a:t>
            </a:r>
            <a:r>
              <a:rPr lang="ru-RU" altLang="en-US" dirty="0"/>
              <a:t>Ульяновский городской общественный фонд содействия развитию духовной культуры и исторического наследия «имени Бориса Васильевича </a:t>
            </a:r>
            <a:r>
              <a:rPr lang="ru-RU" altLang="en-US" dirty="0" err="1"/>
              <a:t>Аржанцева</a:t>
            </a:r>
            <a:r>
              <a:rPr lang="ru-RU" altLang="en-US" dirty="0"/>
              <a:t>». </a:t>
            </a:r>
            <a:r>
              <a:rPr lang="ru-RU" altLang="en-US" dirty="0" smtClean="0"/>
              <a:t/>
            </a:r>
            <a:br>
              <a:rPr lang="ru-RU" altLang="en-US" dirty="0" smtClean="0"/>
            </a:br>
            <a:r>
              <a:rPr lang="ru-RU" altLang="en-US" dirty="0" smtClean="0"/>
              <a:t>Совместно </a:t>
            </a:r>
            <a:r>
              <a:rPr lang="ru-RU" altLang="en-US" dirty="0"/>
              <a:t>с </a:t>
            </a:r>
            <a:r>
              <a:rPr lang="ru-RU" altLang="en-US" dirty="0" err="1"/>
              <a:t>Лидолией</a:t>
            </a:r>
            <a:r>
              <a:rPr lang="ru-RU" altLang="en-US" dirty="0"/>
              <a:t> Константиновной Никитиной </a:t>
            </a:r>
            <a:r>
              <a:rPr lang="ru-RU" altLang="en-US" dirty="0" smtClean="0"/>
              <a:t>издал </a:t>
            </a:r>
            <a:br>
              <a:rPr lang="ru-RU" altLang="en-US" dirty="0" smtClean="0"/>
            </a:br>
            <a:r>
              <a:rPr lang="ru-RU" altLang="en-US" dirty="0" smtClean="0"/>
              <a:t>книгу </a:t>
            </a:r>
            <a:r>
              <a:rPr lang="ru-RU" altLang="en-US" dirty="0"/>
              <a:t>о Б.В. </a:t>
            </a:r>
            <a:r>
              <a:rPr lang="ru-RU" altLang="en-US" dirty="0" err="1" smtClean="0"/>
              <a:t>Аржанцеве</a:t>
            </a:r>
            <a:r>
              <a:rPr lang="ru-RU" altLang="en-US" dirty="0"/>
              <a:t> </a:t>
            </a:r>
            <a:r>
              <a:rPr lang="ru-RU" altLang="en-US" dirty="0" smtClean="0"/>
              <a:t>«По </a:t>
            </a:r>
            <a:r>
              <a:rPr lang="ru-RU" altLang="en-US" dirty="0"/>
              <a:t>горячим следам памяти».</a:t>
            </a:r>
          </a:p>
        </p:txBody>
      </p:sp>
      <p:pic>
        <p:nvPicPr>
          <p:cNvPr id="6" name="Изображение 2" descr="01265602400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74663"/>
            <a:ext cx="22860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Изображение 3" descr="map коп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17913"/>
            <a:ext cx="26765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271</Words>
  <Application>Microsoft Office PowerPoint</Application>
  <PresentationFormat>Произвольный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KAV</dc:creator>
  <cp:lastModifiedBy>Володина Марина Александровна</cp:lastModifiedBy>
  <cp:revision>14</cp:revision>
  <cp:lastPrinted>2016-10-31T12:59:12Z</cp:lastPrinted>
  <dcterms:created xsi:type="dcterms:W3CDTF">2016-10-20T08:15:00Z</dcterms:created>
  <dcterms:modified xsi:type="dcterms:W3CDTF">2016-11-07T07:04:55Z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1049-10.1.0.5616</vt:lpwstr>
  </property>
</Properties>
</file>