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17"/>
  </p:notesMasterIdLst>
  <p:sldIdLst>
    <p:sldId id="256" r:id="rId2"/>
    <p:sldId id="257" r:id="rId3"/>
    <p:sldId id="258" r:id="rId4"/>
    <p:sldId id="259" r:id="rId5"/>
    <p:sldId id="264" r:id="rId6"/>
    <p:sldId id="265" r:id="rId7"/>
    <p:sldId id="266" r:id="rId8"/>
    <p:sldId id="267" r:id="rId9"/>
    <p:sldId id="268" r:id="rId10"/>
    <p:sldId id="269" r:id="rId11"/>
    <p:sldId id="270" r:id="rId12"/>
    <p:sldId id="271" r:id="rId13"/>
    <p:sldId id="274" r:id="rId14"/>
    <p:sldId id="272" r:id="rId15"/>
    <p:sldId id="260" r:id="rId16"/>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B4793E"/>
    <a:srgbClr val="E0C2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47" autoAdjust="0"/>
    <p:restoredTop sz="94726" autoAdjust="0"/>
  </p:normalViewPr>
  <p:slideViewPr>
    <p:cSldViewPr>
      <p:cViewPr varScale="1">
        <p:scale>
          <a:sx n="103" d="100"/>
          <a:sy n="103" d="100"/>
        </p:scale>
        <p:origin x="15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0D80FA-3B44-4DB3-AFF0-631B968E3EAC}"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ru-RU"/>
        </a:p>
      </dgm:t>
    </dgm:pt>
    <dgm:pt modelId="{92FFFD89-2AF8-4DE4-9101-406C40555A0E}">
      <dgm:prSet/>
      <dgm:spPr/>
      <dgm:t>
        <a:bodyPr/>
        <a:lstStyle/>
        <a:p>
          <a:pPr algn="ctr" rtl="0"/>
          <a:r>
            <a:rPr lang="ru-RU" b="0" baseline="0" dirty="0" smtClean="0"/>
            <a:t>Продолжая </a:t>
          </a:r>
          <a:r>
            <a:rPr lang="ru-RU" b="0" baseline="0" dirty="0" err="1" smtClean="0"/>
            <a:t>пластовские</a:t>
          </a:r>
          <a:r>
            <a:rPr lang="ru-RU" b="0" baseline="0" dirty="0" smtClean="0"/>
            <a:t> традиции в живописи, Сафронов В.А. создаёт свои замечательные пейзажи, созданные на пленэре и наполненные тонким лиризмом и глубоким чувством, прославляя наш регион </a:t>
          </a:r>
          <a:br>
            <a:rPr lang="ru-RU" b="0" baseline="0" dirty="0" smtClean="0"/>
          </a:br>
          <a:r>
            <a:rPr lang="ru-RU" b="0" baseline="0" dirty="0" smtClean="0"/>
            <a:t>в России и за её пределами. В цикле работ, посвящённом событиям, происходящим в жизни простого человека, будь он крестьянин или горожанин, Сафронов В.А. раскрывает характеры людей, их проблемы, душевный настрой, переживания, мечты и надежды. Работы отличаются глубоким психологизмом </a:t>
          </a:r>
          <a:br>
            <a:rPr lang="ru-RU" b="0" baseline="0" dirty="0" smtClean="0"/>
          </a:br>
          <a:r>
            <a:rPr lang="ru-RU" b="0" baseline="0" dirty="0" smtClean="0"/>
            <a:t>и создают чувство патриотизма и любви к своей Родине – Ульяновскому краю. Это полотна «Ослепший художник», «Одиночество», «Бывший школьный двор», «Голубой март», «Двор бабы Нюры».</a:t>
          </a:r>
          <a:endParaRPr lang="ru-RU" dirty="0"/>
        </a:p>
      </dgm:t>
    </dgm:pt>
    <dgm:pt modelId="{FAB49B70-9A31-4166-8AD3-61AD9607973C}" type="parTrans" cxnId="{2ED83DC7-57E7-4964-840B-5E0F0DDF5319}">
      <dgm:prSet/>
      <dgm:spPr/>
      <dgm:t>
        <a:bodyPr/>
        <a:lstStyle/>
        <a:p>
          <a:endParaRPr lang="ru-RU"/>
        </a:p>
      </dgm:t>
    </dgm:pt>
    <dgm:pt modelId="{18712655-BF4E-4289-9017-89D6A7B6E19C}" type="sibTrans" cxnId="{2ED83DC7-57E7-4964-840B-5E0F0DDF5319}">
      <dgm:prSet/>
      <dgm:spPr/>
      <dgm:t>
        <a:bodyPr/>
        <a:lstStyle/>
        <a:p>
          <a:endParaRPr lang="ru-RU"/>
        </a:p>
      </dgm:t>
    </dgm:pt>
    <dgm:pt modelId="{43AD4929-2623-4068-A829-1A53E31F5B2D}" type="pres">
      <dgm:prSet presAssocID="{570D80FA-3B44-4DB3-AFF0-631B968E3EAC}" presName="linear" presStyleCnt="0">
        <dgm:presLayoutVars>
          <dgm:animLvl val="lvl"/>
          <dgm:resizeHandles val="exact"/>
        </dgm:presLayoutVars>
      </dgm:prSet>
      <dgm:spPr/>
      <dgm:t>
        <a:bodyPr/>
        <a:lstStyle/>
        <a:p>
          <a:endParaRPr lang="ru-RU"/>
        </a:p>
      </dgm:t>
    </dgm:pt>
    <dgm:pt modelId="{E2B117F9-422C-4C8A-9988-A44611A7AB2D}" type="pres">
      <dgm:prSet presAssocID="{92FFFD89-2AF8-4DE4-9101-406C40555A0E}" presName="parentText" presStyleLbl="node1" presStyleIdx="0" presStyleCnt="1">
        <dgm:presLayoutVars>
          <dgm:chMax val="0"/>
          <dgm:bulletEnabled val="1"/>
        </dgm:presLayoutVars>
      </dgm:prSet>
      <dgm:spPr/>
      <dgm:t>
        <a:bodyPr/>
        <a:lstStyle/>
        <a:p>
          <a:endParaRPr lang="ru-RU"/>
        </a:p>
      </dgm:t>
    </dgm:pt>
  </dgm:ptLst>
  <dgm:cxnLst>
    <dgm:cxn modelId="{A33472ED-0078-4ACF-89B5-56074D88538C}" type="presOf" srcId="{570D80FA-3B44-4DB3-AFF0-631B968E3EAC}" destId="{43AD4929-2623-4068-A829-1A53E31F5B2D}" srcOrd="0" destOrd="0" presId="urn:microsoft.com/office/officeart/2005/8/layout/vList2"/>
    <dgm:cxn modelId="{2ED83DC7-57E7-4964-840B-5E0F0DDF5319}" srcId="{570D80FA-3B44-4DB3-AFF0-631B968E3EAC}" destId="{92FFFD89-2AF8-4DE4-9101-406C40555A0E}" srcOrd="0" destOrd="0" parTransId="{FAB49B70-9A31-4166-8AD3-61AD9607973C}" sibTransId="{18712655-BF4E-4289-9017-89D6A7B6E19C}"/>
    <dgm:cxn modelId="{A271DB7E-D6BE-4DB8-B1B0-2646711AEDAF}" type="presOf" srcId="{92FFFD89-2AF8-4DE4-9101-406C40555A0E}" destId="{E2B117F9-422C-4C8A-9988-A44611A7AB2D}" srcOrd="0" destOrd="0" presId="urn:microsoft.com/office/officeart/2005/8/layout/vList2"/>
    <dgm:cxn modelId="{A38F25DC-192D-4887-ABCA-0DF375791EAE}" type="presParOf" srcId="{43AD4929-2623-4068-A829-1A53E31F5B2D}" destId="{E2B117F9-422C-4C8A-9988-A44611A7AB2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117F9-422C-4C8A-9988-A44611A7AB2D}">
      <dsp:nvSpPr>
        <dsp:cNvPr id="0" name=""/>
        <dsp:cNvSpPr/>
      </dsp:nvSpPr>
      <dsp:spPr>
        <a:xfrm>
          <a:off x="0" y="31587"/>
          <a:ext cx="8229600" cy="1521000"/>
        </a:xfrm>
        <a:prstGeom prst="roundRect">
          <a:avLst/>
        </a:prstGeom>
        <a:blipFill rotWithShape="0">
          <a:blip xmlns:r="http://schemas.openxmlformats.org/officeDocument/2006/relationships" r:embed="rId1">
            <a:duotone>
              <a:schemeClr val="accent1">
                <a:hueOff val="0"/>
                <a:satOff val="0"/>
                <a:lumOff val="0"/>
                <a:alphaOff val="0"/>
                <a:shade val="63000"/>
                <a:tint val="82000"/>
              </a:schemeClr>
              <a:schemeClr val="accent1">
                <a:hueOff val="0"/>
                <a:satOff val="0"/>
                <a:lumOff val="0"/>
                <a:alphaOff val="0"/>
                <a:tint val="10000"/>
                <a:satMod val="400000"/>
              </a:schemeClr>
            </a:duotone>
          </a:blip>
          <a:tile tx="0" ty="0" sx="40000" sy="40000" flip="none" algn="tl"/>
        </a:blipFill>
        <a:ln>
          <a:noFill/>
        </a:ln>
        <a:effectLst>
          <a:outerShdw blurRad="95000" rotWithShape="0">
            <a:srgbClr val="000000">
              <a:alpha val="50000"/>
            </a:srgbClr>
          </a:outerShdw>
          <a:softEdge rad="12700"/>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ru-RU" sz="1300" b="0" kern="1200" baseline="0" dirty="0" smtClean="0"/>
            <a:t>Продолжая </a:t>
          </a:r>
          <a:r>
            <a:rPr lang="ru-RU" sz="1300" b="0" kern="1200" baseline="0" dirty="0" err="1" smtClean="0"/>
            <a:t>пластовские</a:t>
          </a:r>
          <a:r>
            <a:rPr lang="ru-RU" sz="1300" b="0" kern="1200" baseline="0" dirty="0" smtClean="0"/>
            <a:t> традиции в живописи, Сафронов В.А. создаёт свои замечательные пейзажи, созданные на пленэре и наполненные тонким лиризмом и глубоким чувством, прославляя наш регион </a:t>
          </a:r>
          <a:br>
            <a:rPr lang="ru-RU" sz="1300" b="0" kern="1200" baseline="0" dirty="0" smtClean="0"/>
          </a:br>
          <a:r>
            <a:rPr lang="ru-RU" sz="1300" b="0" kern="1200" baseline="0" dirty="0" smtClean="0"/>
            <a:t>в России и за её пределами. В цикле работ, посвящённом событиям, происходящим в жизни простого человека, будь он крестьянин или горожанин, Сафронов В.А. раскрывает характеры людей, их проблемы, душевный настрой, переживания, мечты и надежды. Работы отличаются глубоким психологизмом </a:t>
          </a:r>
          <a:br>
            <a:rPr lang="ru-RU" sz="1300" b="0" kern="1200" baseline="0" dirty="0" smtClean="0"/>
          </a:br>
          <a:r>
            <a:rPr lang="ru-RU" sz="1300" b="0" kern="1200" baseline="0" dirty="0" smtClean="0"/>
            <a:t>и создают чувство патриотизма и любви к своей Родине – Ульяновскому краю. Это полотна «Ослепший художник», «Одиночество», «Бывший школьный двор», «Голубой март», «Двор бабы Нюры».</a:t>
          </a:r>
          <a:endParaRPr lang="ru-RU" sz="1300" kern="1200" dirty="0"/>
        </a:p>
      </dsp:txBody>
      <dsp:txXfrm>
        <a:off x="74249" y="105836"/>
        <a:ext cx="8081102" cy="13725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4594C7E3-6E38-48A9-AE9C-9E101F4ADE9F}" type="datetimeFigureOut">
              <a:rPr lang="ru-RU"/>
              <a:pPr>
                <a:defRPr/>
              </a:pPr>
              <a:t>03.11.2016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cs typeface="+mn-cs"/>
              </a:defRPr>
            </a:lvl1pPr>
          </a:lstStyle>
          <a:p>
            <a:pPr>
              <a:defRPr/>
            </a:pPr>
            <a:fld id="{1F6C4D82-64FF-42FA-B4FB-493A8F0E0E3E}" type="slidenum">
              <a:rPr lang="ru-RU"/>
              <a:pPr>
                <a:defRPr/>
              </a:pPr>
              <a:t>‹#›</a:t>
            </a:fld>
            <a:endParaRPr lang="ru-RU"/>
          </a:p>
        </p:txBody>
      </p:sp>
    </p:spTree>
    <p:extLst>
      <p:ext uri="{BB962C8B-B14F-4D97-AF65-F5344CB8AC3E}">
        <p14:creationId xmlns:p14="http://schemas.microsoft.com/office/powerpoint/2010/main" val="37270388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Arial" charset="0"/>
      </a:defRPr>
    </a:lvl1pPr>
    <a:lvl2pPr marL="457200" algn="l" rtl="0" eaLnBrk="0" fontAlgn="base" hangingPunct="0">
      <a:spcBef>
        <a:spcPct val="30000"/>
      </a:spcBef>
      <a:spcAft>
        <a:spcPct val="0"/>
      </a:spcAft>
      <a:defRPr sz="1200" kern="1200">
        <a:solidFill>
          <a:schemeClr val="tx1"/>
        </a:solidFill>
        <a:latin typeface="+mn-lt"/>
        <a:ea typeface="+mn-ea"/>
        <a:cs typeface="Arial" charset="0"/>
      </a:defRPr>
    </a:lvl2pPr>
    <a:lvl3pPr marL="914400" algn="l" rtl="0" eaLnBrk="0" fontAlgn="base" hangingPunct="0">
      <a:spcBef>
        <a:spcPct val="30000"/>
      </a:spcBef>
      <a:spcAft>
        <a:spcPct val="0"/>
      </a:spcAft>
      <a:defRPr sz="1200" kern="1200">
        <a:solidFill>
          <a:schemeClr val="tx1"/>
        </a:solidFill>
        <a:latin typeface="+mn-lt"/>
        <a:ea typeface="+mn-ea"/>
        <a:cs typeface="Arial" charset="0"/>
      </a:defRPr>
    </a:lvl3pPr>
    <a:lvl4pPr marL="1371600" algn="l" rtl="0" eaLnBrk="0" fontAlgn="base" hangingPunct="0">
      <a:spcBef>
        <a:spcPct val="30000"/>
      </a:spcBef>
      <a:spcAft>
        <a:spcPct val="0"/>
      </a:spcAft>
      <a:defRPr sz="1200" kern="1200">
        <a:solidFill>
          <a:schemeClr val="tx1"/>
        </a:solidFill>
        <a:latin typeface="+mn-lt"/>
        <a:ea typeface="+mn-ea"/>
        <a:cs typeface="Arial" charset="0"/>
      </a:defRPr>
    </a:lvl4pPr>
    <a:lvl5pPr marL="1828800" algn="l" rtl="0" eaLnBrk="0" fontAlgn="base" hangingPunct="0">
      <a:spcBef>
        <a:spcPct val="30000"/>
      </a:spcBef>
      <a:spcAft>
        <a:spcPct val="0"/>
      </a:spcAft>
      <a:defRPr sz="1200" kern="1200">
        <a:solidFill>
          <a:schemeClr val="tx1"/>
        </a:solidFill>
        <a:latin typeface="+mn-lt"/>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pPr>
              <a:defRPr/>
            </a:pPr>
            <a:fld id="{BE467685-98CA-4E51-A4F3-E34C96C7B115}" type="datetimeFigureOut">
              <a:rPr lang="ru-RU" smtClean="0"/>
              <a:pPr>
                <a:defRPr/>
              </a:pPr>
              <a:t>03.11.2016</a:t>
            </a:fld>
            <a:endParaRPr lang="ru-RU"/>
          </a:p>
        </p:txBody>
      </p:sp>
      <p:sp>
        <p:nvSpPr>
          <p:cNvPr id="16" name="Номер слайда 15"/>
          <p:cNvSpPr>
            <a:spLocks noGrp="1"/>
          </p:cNvSpPr>
          <p:nvPr>
            <p:ph type="sldNum" sz="quarter" idx="11"/>
          </p:nvPr>
        </p:nvSpPr>
        <p:spPr/>
        <p:txBody>
          <a:bodyPr/>
          <a:lstStyle/>
          <a:p>
            <a:pPr>
              <a:defRPr/>
            </a:pPr>
            <a:fld id="{5CFC491A-AAB7-40EA-9229-F7AECBBA5BF4}" type="slidenum">
              <a:rPr lang="ru-RU" smtClean="0"/>
              <a:pPr>
                <a:defRPr/>
              </a:pPr>
              <a:t>‹#›</a:t>
            </a:fld>
            <a:endParaRPr lang="ru-RU"/>
          </a:p>
        </p:txBody>
      </p:sp>
      <p:sp>
        <p:nvSpPr>
          <p:cNvPr id="17" name="Нижний колонтитул 16"/>
          <p:cNvSpPr>
            <a:spLocks noGrp="1"/>
          </p:cNvSpPr>
          <p:nvPr>
            <p:ph type="ftr" sz="quarter" idx="12"/>
          </p:nvPr>
        </p:nvSpPr>
        <p:spPr/>
        <p:txBody>
          <a:bodyPr/>
          <a:lstStyle/>
          <a:p>
            <a:pPr>
              <a:defRPr/>
            </a:pPr>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fld id="{D5B1FBC0-55BA-4C24-AAF8-137DE551EE7C}" type="datetimeFigureOut">
              <a:rPr lang="ru-RU" smtClean="0"/>
              <a:pPr>
                <a:defRPr/>
              </a:pPr>
              <a:t>03.11.2016</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BE7888AC-C003-4596-9DB2-4D7706A8DB4B}" type="slidenum">
              <a:rPr lang="ru-RU" smtClean="0"/>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fld id="{A3EDCDA9-A325-46FD-B0AD-CBE03749D12C}" type="datetimeFigureOut">
              <a:rPr lang="ru-RU" smtClean="0"/>
              <a:pPr>
                <a:defRPr/>
              </a:pPr>
              <a:t>03.11.2016</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00FE43AE-1823-432E-B685-44808F28810E}" type="slidenum">
              <a:rPr lang="ru-RU" smtClean="0"/>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Содержимое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pPr>
              <a:defRPr/>
            </a:pPr>
            <a:fld id="{9AD42B94-3D43-4D43-945B-F43AA20FF07A}" type="datetimeFigureOut">
              <a:rPr lang="ru-RU" smtClean="0"/>
              <a:pPr>
                <a:defRPr/>
              </a:pPr>
              <a:t>03.11.2016</a:t>
            </a:fld>
            <a:endParaRPr lang="ru-RU"/>
          </a:p>
        </p:txBody>
      </p:sp>
      <p:sp>
        <p:nvSpPr>
          <p:cNvPr id="15" name="Номер слайда 14"/>
          <p:cNvSpPr>
            <a:spLocks noGrp="1"/>
          </p:cNvSpPr>
          <p:nvPr>
            <p:ph type="sldNum" sz="quarter" idx="15"/>
          </p:nvPr>
        </p:nvSpPr>
        <p:spPr/>
        <p:txBody>
          <a:bodyPr/>
          <a:lstStyle>
            <a:lvl1pPr algn="ctr">
              <a:defRPr/>
            </a:lvl1pPr>
          </a:lstStyle>
          <a:p>
            <a:pPr>
              <a:defRPr/>
            </a:pPr>
            <a:fld id="{5956D1B0-AC56-413A-9B6A-E951567CBC37}" type="slidenum">
              <a:rPr lang="ru-RU" smtClean="0"/>
              <a:pPr>
                <a:defRPr/>
              </a:pPr>
              <a:t>‹#›</a:t>
            </a:fld>
            <a:endParaRPr lang="ru-RU"/>
          </a:p>
        </p:txBody>
      </p:sp>
      <p:sp>
        <p:nvSpPr>
          <p:cNvPr id="16" name="Нижний колонтитул 15"/>
          <p:cNvSpPr>
            <a:spLocks noGrp="1"/>
          </p:cNvSpPr>
          <p:nvPr>
            <p:ph type="ftr" sz="quarter" idx="16"/>
          </p:nvPr>
        </p:nvSpPr>
        <p:spPr/>
        <p:txBody>
          <a:bodyPr/>
          <a:lstStyle/>
          <a:p>
            <a:pPr>
              <a:defRPr/>
            </a:pPr>
            <a:endParaRPr lang="ru-RU"/>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pPr>
              <a:defRPr/>
            </a:pPr>
            <a:fld id="{A600ABE0-A04F-48FD-B02C-E2BE7387E1B0}" type="datetimeFigureOut">
              <a:rPr lang="ru-RU" smtClean="0"/>
              <a:pPr>
                <a:defRPr/>
              </a:pPr>
              <a:t>03.11.2016</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086ECB8F-373D-4FF6-AF8D-9BC98C5D7276}" type="slidenum">
              <a:rPr lang="ru-RU" smtClean="0"/>
              <a:pPr>
                <a:defRPr/>
              </a:pPr>
              <a:t>‹#›</a:t>
            </a:fld>
            <a:endParaRPr lang="ru-RU"/>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pPr>
              <a:defRPr/>
            </a:pPr>
            <a:fld id="{4881C278-43C8-406C-A73A-7DE85DB49E74}" type="datetimeFigureOut">
              <a:rPr lang="ru-RU" smtClean="0"/>
              <a:pPr>
                <a:defRPr/>
              </a:pPr>
              <a:t>03.11.2016</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5B0600DD-D088-4C31-9D9B-F75A923CA17A}" type="slidenum">
              <a:rPr lang="ru-RU" smtClean="0"/>
              <a:pPr>
                <a:defRPr/>
              </a:pPr>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Содержимое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pPr>
              <a:defRPr/>
            </a:pPr>
            <a:fld id="{1E803FC0-CA9D-4349-9B88-49E0F5563B6C}" type="slidenum">
              <a:rPr lang="ru-RU" smtClean="0"/>
              <a:pPr>
                <a:defRPr/>
              </a:pPr>
              <a:t>‹#›</a:t>
            </a:fld>
            <a:endParaRPr lang="ru-RU"/>
          </a:p>
        </p:txBody>
      </p:sp>
      <p:sp>
        <p:nvSpPr>
          <p:cNvPr id="8" name="Нижний колонтитул 7"/>
          <p:cNvSpPr>
            <a:spLocks noGrp="1"/>
          </p:cNvSpPr>
          <p:nvPr>
            <p:ph type="ftr" sz="quarter" idx="11"/>
          </p:nvPr>
        </p:nvSpPr>
        <p:spPr/>
        <p:txBody>
          <a:bodyPr/>
          <a:lstStyle/>
          <a:p>
            <a:pPr>
              <a:defRPr/>
            </a:pPr>
            <a:endParaRPr lang="ru-RU"/>
          </a:p>
        </p:txBody>
      </p:sp>
      <p:sp>
        <p:nvSpPr>
          <p:cNvPr id="7" name="Дата 6"/>
          <p:cNvSpPr>
            <a:spLocks noGrp="1"/>
          </p:cNvSpPr>
          <p:nvPr>
            <p:ph type="dt" sz="half" idx="10"/>
          </p:nvPr>
        </p:nvSpPr>
        <p:spPr/>
        <p:txBody>
          <a:bodyPr/>
          <a:lstStyle/>
          <a:p>
            <a:pPr>
              <a:defRPr/>
            </a:pPr>
            <a:fld id="{2DDD91DD-BF64-4061-9C3E-3147CAB77DB8}" type="datetimeFigureOut">
              <a:rPr lang="ru-RU" smtClean="0"/>
              <a:pPr>
                <a:defRPr/>
              </a:pPr>
              <a:t>03.11.2016</a:t>
            </a:fld>
            <a:endParaRPr lang="ru-RU"/>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Содержимое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Содержимое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pPr>
              <a:defRPr/>
            </a:pPr>
            <a:fld id="{6966321A-29BA-40D7-9EC3-DDB5429867B8}" type="datetimeFigureOut">
              <a:rPr lang="ru-RU" smtClean="0"/>
              <a:pPr>
                <a:defRPr/>
              </a:pPr>
              <a:t>03.11.2016</a:t>
            </a:fld>
            <a:endParaRPr lang="ru-RU"/>
          </a:p>
        </p:txBody>
      </p:sp>
      <p:sp>
        <p:nvSpPr>
          <p:cNvPr id="4" name="Нижний колонтитул 3"/>
          <p:cNvSpPr>
            <a:spLocks noGrp="1"/>
          </p:cNvSpPr>
          <p:nvPr>
            <p:ph type="ftr" sz="quarter" idx="11"/>
          </p:nvPr>
        </p:nvSpPr>
        <p:spPr/>
        <p:txBody>
          <a:bodyPr/>
          <a:lstStyle/>
          <a:p>
            <a:pPr>
              <a:defRPr/>
            </a:pPr>
            <a:endParaRPr lang="ru-RU"/>
          </a:p>
        </p:txBody>
      </p:sp>
      <p:sp>
        <p:nvSpPr>
          <p:cNvPr id="5" name="Номер слайда 4"/>
          <p:cNvSpPr>
            <a:spLocks noGrp="1"/>
          </p:cNvSpPr>
          <p:nvPr>
            <p:ph type="sldNum" sz="quarter" idx="12"/>
          </p:nvPr>
        </p:nvSpPr>
        <p:spPr/>
        <p:txBody>
          <a:bodyPr/>
          <a:lstStyle/>
          <a:p>
            <a:pPr>
              <a:defRPr/>
            </a:pPr>
            <a:fld id="{2B657BCD-E179-445E-B10A-CDB48F0DDD8C}" type="slidenum">
              <a:rPr lang="ru-RU" smtClean="0"/>
              <a:pPr>
                <a:defRPr/>
              </a:pPr>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F2ADC36D-101F-469C-8337-C26EB29D9D9F}" type="datetimeFigureOut">
              <a:rPr lang="ru-RU" smtClean="0"/>
              <a:pPr>
                <a:defRPr/>
              </a:pPr>
              <a:t>03.11.2016</a:t>
            </a:fld>
            <a:endParaRPr lang="ru-RU"/>
          </a:p>
        </p:txBody>
      </p:sp>
      <p:sp>
        <p:nvSpPr>
          <p:cNvPr id="3" name="Нижний колонтитул 2"/>
          <p:cNvSpPr>
            <a:spLocks noGrp="1"/>
          </p:cNvSpPr>
          <p:nvPr>
            <p:ph type="ftr" sz="quarter" idx="11"/>
          </p:nvPr>
        </p:nvSpPr>
        <p:spPr/>
        <p:txBody>
          <a:bodyPr/>
          <a:lstStyle/>
          <a:p>
            <a:pPr>
              <a:defRPr/>
            </a:pPr>
            <a:endParaRPr lang="ru-RU"/>
          </a:p>
        </p:txBody>
      </p:sp>
      <p:sp>
        <p:nvSpPr>
          <p:cNvPr id="4" name="Номер слайда 3"/>
          <p:cNvSpPr>
            <a:spLocks noGrp="1"/>
          </p:cNvSpPr>
          <p:nvPr>
            <p:ph type="sldNum" sz="quarter" idx="12"/>
          </p:nvPr>
        </p:nvSpPr>
        <p:spPr/>
        <p:txBody>
          <a:bodyPr/>
          <a:lstStyle/>
          <a:p>
            <a:pPr>
              <a:defRPr/>
            </a:pPr>
            <a:fld id="{C75C325B-A1A3-418D-B073-FF9F5B4C27F3}" type="slidenum">
              <a:rPr lang="ru-RU" smtClean="0"/>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Содержимое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pPr>
              <a:defRPr/>
            </a:pPr>
            <a:fld id="{5DC50E41-54CC-42E3-AB2B-02FB885D6867}" type="datetimeFigureOut">
              <a:rPr lang="ru-RU" smtClean="0"/>
              <a:pPr>
                <a:defRPr/>
              </a:pPr>
              <a:t>03.11.2016</a:t>
            </a:fld>
            <a:endParaRPr lang="ru-RU"/>
          </a:p>
        </p:txBody>
      </p:sp>
      <p:sp>
        <p:nvSpPr>
          <p:cNvPr id="9" name="Номер слайда 8"/>
          <p:cNvSpPr>
            <a:spLocks noGrp="1"/>
          </p:cNvSpPr>
          <p:nvPr>
            <p:ph type="sldNum" sz="quarter" idx="15"/>
          </p:nvPr>
        </p:nvSpPr>
        <p:spPr/>
        <p:txBody>
          <a:bodyPr/>
          <a:lstStyle/>
          <a:p>
            <a:pPr>
              <a:defRPr/>
            </a:pPr>
            <a:fld id="{EE76902E-8E0A-45F6-8C03-8D25E5F64B8A}" type="slidenum">
              <a:rPr lang="ru-RU" smtClean="0"/>
              <a:pPr>
                <a:defRPr/>
              </a:pPr>
              <a:t>‹#›</a:t>
            </a:fld>
            <a:endParaRPr lang="ru-RU"/>
          </a:p>
        </p:txBody>
      </p:sp>
      <p:sp>
        <p:nvSpPr>
          <p:cNvPr id="10" name="Нижний колонтитул 9"/>
          <p:cNvSpPr>
            <a:spLocks noGrp="1"/>
          </p:cNvSpPr>
          <p:nvPr>
            <p:ph type="ftr" sz="quarter" idx="16"/>
          </p:nvPr>
        </p:nvSpPr>
        <p:spPr/>
        <p:txBody>
          <a:bodyPr/>
          <a:lstStyle/>
          <a:p>
            <a:pPr>
              <a:defRPr/>
            </a:pPr>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pPr>
              <a:defRPr/>
            </a:pPr>
            <a:fld id="{AC0144CA-350A-4D1F-B8D1-AD22225AC393}" type="datetimeFigureOut">
              <a:rPr lang="ru-RU" smtClean="0"/>
              <a:pPr>
                <a:defRPr/>
              </a:pPr>
              <a:t>03.11.2016</a:t>
            </a:fld>
            <a:endParaRPr lang="ru-RU"/>
          </a:p>
        </p:txBody>
      </p:sp>
      <p:sp>
        <p:nvSpPr>
          <p:cNvPr id="9" name="Номер слайда 8"/>
          <p:cNvSpPr>
            <a:spLocks noGrp="1"/>
          </p:cNvSpPr>
          <p:nvPr>
            <p:ph type="sldNum" sz="quarter" idx="11"/>
          </p:nvPr>
        </p:nvSpPr>
        <p:spPr/>
        <p:txBody>
          <a:bodyPr/>
          <a:lstStyle/>
          <a:p>
            <a:pPr>
              <a:defRPr/>
            </a:pPr>
            <a:fld id="{B6DAE76F-4A40-47CF-A3D9-8F69E3C442E9}" type="slidenum">
              <a:rPr lang="ru-RU" smtClean="0"/>
              <a:pPr>
                <a:defRPr/>
              </a:pPr>
              <a:t>‹#›</a:t>
            </a:fld>
            <a:endParaRPr lang="ru-RU"/>
          </a:p>
        </p:txBody>
      </p:sp>
      <p:sp>
        <p:nvSpPr>
          <p:cNvPr id="10" name="Нижний колонтитул 9"/>
          <p:cNvSpPr>
            <a:spLocks noGrp="1"/>
          </p:cNvSpPr>
          <p:nvPr>
            <p:ph type="ftr" sz="quarter" idx="12"/>
          </p:nvPr>
        </p:nvSpPr>
        <p:spPr/>
        <p:txBody>
          <a:bodyPr/>
          <a:lstStyle/>
          <a:p>
            <a:pPr>
              <a:defRPr/>
            </a:pPr>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a:defRPr/>
            </a:pPr>
            <a:fld id="{57DD2B12-E584-4207-8E00-C65F75657A32}" type="datetimeFigureOut">
              <a:rPr lang="ru-RU" smtClean="0"/>
              <a:pPr>
                <a:defRPr/>
              </a:pPr>
              <a:t>03.11.2016</a:t>
            </a:fld>
            <a:endParaRPr lang="ru-RU"/>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ru-RU"/>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283C2A70-C94F-482B-87B9-E3F6CC311399}" type="slidenum">
              <a:rPr lang="ru-RU" smtClean="0"/>
              <a:pPr>
                <a:defRPr/>
              </a:pPr>
              <a:t>‹#›</a:t>
            </a:fld>
            <a:endParaRPr lang="ru-RU"/>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18" Type="http://schemas.openxmlformats.org/officeDocument/2006/relationships/image" Target="../media/image59.jpeg"/><Relationship Id="rId3" Type="http://schemas.openxmlformats.org/officeDocument/2006/relationships/image" Target="../media/image44.jpeg"/><Relationship Id="rId7" Type="http://schemas.openxmlformats.org/officeDocument/2006/relationships/image" Target="../media/image48.jpeg"/><Relationship Id="rId12" Type="http://schemas.openxmlformats.org/officeDocument/2006/relationships/image" Target="../media/image53.jpeg"/><Relationship Id="rId17" Type="http://schemas.openxmlformats.org/officeDocument/2006/relationships/image" Target="../media/image58.jpeg"/><Relationship Id="rId2" Type="http://schemas.openxmlformats.org/officeDocument/2006/relationships/image" Target="../media/image43.jpeg"/><Relationship Id="rId16"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5" Type="http://schemas.openxmlformats.org/officeDocument/2006/relationships/image" Target="../media/image5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 Id="rId14" Type="http://schemas.openxmlformats.org/officeDocument/2006/relationships/image" Target="../media/image55.jpeg"/></Relationships>
</file>

<file path=ppt/slides/_rels/slide1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diagramLayout" Target="../diagrams/layout1.xml"/><Relationship Id="rId7" Type="http://schemas.openxmlformats.org/officeDocument/2006/relationships/image" Target="../media/image61.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64.jpeg"/><Relationship Id="rId4" Type="http://schemas.openxmlformats.org/officeDocument/2006/relationships/diagramQuickStyle" Target="../diagrams/quickStyle1.xml"/><Relationship Id="rId9" Type="http://schemas.openxmlformats.org/officeDocument/2006/relationships/image" Target="../media/image63.jpeg"/></Relationships>
</file>

<file path=ppt/slides/_rels/slide14.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72.jpeg"/></Relationships>
</file>

<file path=ppt/slides/_rels/slide15.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eg"/><Relationship Id="rId3" Type="http://schemas.openxmlformats.org/officeDocument/2006/relationships/image" Target="../media/image74.jpeg"/><Relationship Id="rId7" Type="http://schemas.openxmlformats.org/officeDocument/2006/relationships/image" Target="../media/image78.jpeg"/><Relationship Id="rId12" Type="http://schemas.openxmlformats.org/officeDocument/2006/relationships/image" Target="../media/image83.jpeg"/><Relationship Id="rId2" Type="http://schemas.openxmlformats.org/officeDocument/2006/relationships/image" Target="../media/image73.jpeg"/><Relationship Id="rId16"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77.jpeg"/><Relationship Id="rId11" Type="http://schemas.openxmlformats.org/officeDocument/2006/relationships/image" Target="../media/image82.png"/><Relationship Id="rId5" Type="http://schemas.openxmlformats.org/officeDocument/2006/relationships/image" Target="../media/image76.jpeg"/><Relationship Id="rId15" Type="http://schemas.openxmlformats.org/officeDocument/2006/relationships/image" Target="../media/image86.png"/><Relationship Id="rId10" Type="http://schemas.openxmlformats.org/officeDocument/2006/relationships/image" Target="../media/image81.jpe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Прямоугольник 5"/>
          <p:cNvSpPr>
            <a:spLocks noChangeArrowheads="1"/>
          </p:cNvSpPr>
          <p:nvPr/>
        </p:nvSpPr>
        <p:spPr bwMode="auto">
          <a:xfrm>
            <a:off x="5292725" y="1492335"/>
            <a:ext cx="3600450" cy="6724918"/>
          </a:xfrm>
          <a:prstGeom prst="rect">
            <a:avLst/>
          </a:prstGeom>
          <a:noFill/>
          <a:ln w="9525">
            <a:noFill/>
            <a:miter lim="800000"/>
            <a:headEnd/>
            <a:tailEnd/>
          </a:ln>
        </p:spPr>
        <p:txBody>
          <a:bodyPr>
            <a:spAutoFit/>
          </a:bodyPr>
          <a:lstStyle/>
          <a:p>
            <a:pPr algn="ctr"/>
            <a:r>
              <a:rPr lang="ru-RU" sz="1400" i="1" dirty="0" smtClean="0">
                <a:effectLst>
                  <a:outerShdw blurRad="38100" dist="38100" dir="2700000" algn="tl">
                    <a:srgbClr val="000000">
                      <a:alpha val="43137"/>
                    </a:srgbClr>
                  </a:outerShdw>
                </a:effectLst>
                <a:latin typeface="Georgia" pitchFamily="18" charset="0"/>
              </a:rPr>
              <a:t>народный </a:t>
            </a:r>
            <a:r>
              <a:rPr lang="ru-RU" sz="1400" i="1" dirty="0">
                <a:effectLst>
                  <a:outerShdw blurRad="38100" dist="38100" dir="2700000" algn="tl">
                    <a:srgbClr val="000000">
                      <a:alpha val="43137"/>
                    </a:srgbClr>
                  </a:outerShdw>
                </a:effectLst>
                <a:latin typeface="Georgia" pitchFamily="18" charset="0"/>
              </a:rPr>
              <a:t>художник РСФСР,</a:t>
            </a:r>
          </a:p>
          <a:p>
            <a:pPr algn="ctr"/>
            <a:r>
              <a:rPr lang="ru-RU" sz="1400" i="1" dirty="0" smtClean="0">
                <a:effectLst>
                  <a:outerShdw blurRad="38100" dist="38100" dir="2700000" algn="tl">
                    <a:srgbClr val="000000">
                      <a:alpha val="43137"/>
                    </a:srgbClr>
                  </a:outerShdw>
                </a:effectLst>
                <a:latin typeface="Georgia" pitchFamily="18" charset="0"/>
              </a:rPr>
              <a:t>почётный </a:t>
            </a:r>
            <a:r>
              <a:rPr lang="ru-RU" sz="1400" i="1" dirty="0">
                <a:effectLst>
                  <a:outerShdw blurRad="38100" dist="38100" dir="2700000" algn="tl">
                    <a:srgbClr val="000000">
                      <a:alpha val="43137"/>
                    </a:srgbClr>
                  </a:outerShdw>
                </a:effectLst>
                <a:latin typeface="Georgia" pitchFamily="18" charset="0"/>
              </a:rPr>
              <a:t>академик </a:t>
            </a:r>
            <a:r>
              <a:rPr lang="ru-RU" sz="1400" i="1" dirty="0" smtClean="0">
                <a:effectLst>
                  <a:outerShdw blurRad="38100" dist="38100" dir="2700000" algn="tl">
                    <a:srgbClr val="000000">
                      <a:alpha val="43137"/>
                    </a:srgbClr>
                  </a:outerShdw>
                </a:effectLst>
                <a:latin typeface="Georgia" pitchFamily="18" charset="0"/>
              </a:rPr>
              <a:t>Российской академии художеств,</a:t>
            </a:r>
            <a:endParaRPr lang="ru-RU" sz="1400" i="1" dirty="0">
              <a:effectLst>
                <a:outerShdw blurRad="38100" dist="38100" dir="2700000" algn="tl">
                  <a:srgbClr val="000000">
                    <a:alpha val="43137"/>
                  </a:srgbClr>
                </a:outerShdw>
              </a:effectLst>
              <a:latin typeface="Georgia" pitchFamily="18" charset="0"/>
            </a:endParaRPr>
          </a:p>
          <a:p>
            <a:pPr algn="ctr"/>
            <a:r>
              <a:rPr lang="ru-RU" sz="1400" i="1" dirty="0" smtClean="0">
                <a:effectLst>
                  <a:outerShdw blurRad="38100" dist="38100" dir="2700000" algn="tl">
                    <a:srgbClr val="000000">
                      <a:alpha val="43137"/>
                    </a:srgbClr>
                  </a:outerShdw>
                </a:effectLst>
                <a:latin typeface="Georgia" pitchFamily="18" charset="0"/>
              </a:rPr>
              <a:t>лауреат </a:t>
            </a:r>
            <a:r>
              <a:rPr lang="ru-RU" sz="1400" i="1" dirty="0">
                <a:effectLst>
                  <a:outerShdw blurRad="38100" dist="38100" dir="2700000" algn="tl">
                    <a:srgbClr val="000000">
                      <a:alpha val="43137"/>
                    </a:srgbClr>
                  </a:outerShdw>
                </a:effectLst>
                <a:latin typeface="Georgia" pitchFamily="18" charset="0"/>
              </a:rPr>
              <a:t>Государственной премии РСФСР имени И.Е. </a:t>
            </a:r>
            <a:r>
              <a:rPr lang="ru-RU" sz="1400" i="1" dirty="0" smtClean="0">
                <a:effectLst>
                  <a:outerShdw blurRad="38100" dist="38100" dir="2700000" algn="tl">
                    <a:srgbClr val="000000">
                      <a:alpha val="43137"/>
                    </a:srgbClr>
                  </a:outerShdw>
                </a:effectLst>
                <a:latin typeface="Georgia" pitchFamily="18" charset="0"/>
              </a:rPr>
              <a:t>Репина,</a:t>
            </a:r>
          </a:p>
          <a:p>
            <a:pPr algn="ctr"/>
            <a:r>
              <a:rPr lang="ru-RU" sz="1400" i="1" dirty="0">
                <a:effectLst>
                  <a:outerShdw blurRad="38100" dist="38100" dir="2700000" algn="tl">
                    <a:srgbClr val="000000">
                      <a:alpha val="43137"/>
                    </a:srgbClr>
                  </a:outerShdw>
                </a:effectLst>
                <a:latin typeface="Georgia" pitchFamily="18" charset="0"/>
              </a:rPr>
              <a:t>член Союза художников</a:t>
            </a:r>
          </a:p>
          <a:p>
            <a:pPr algn="ctr"/>
            <a:r>
              <a:rPr lang="ru-RU" sz="1400" i="1" dirty="0">
                <a:effectLst>
                  <a:outerShdw blurRad="38100" dist="38100" dir="2700000" algn="tl">
                    <a:srgbClr val="000000">
                      <a:alpha val="43137"/>
                    </a:srgbClr>
                  </a:outerShdw>
                </a:effectLst>
                <a:latin typeface="Georgia" pitchFamily="18" charset="0"/>
              </a:rPr>
              <a:t> России с 1968 года</a:t>
            </a:r>
          </a:p>
          <a:p>
            <a:pPr algn="ctr">
              <a:spcBef>
                <a:spcPts val="600"/>
              </a:spcBef>
            </a:pPr>
            <a:r>
              <a:rPr lang="ru-RU" sz="1400" i="1" dirty="0" smtClean="0">
                <a:effectLst>
                  <a:outerShdw blurRad="38100" dist="38100" dir="2700000" algn="tl">
                    <a:srgbClr val="000000">
                      <a:alpha val="43137"/>
                    </a:srgbClr>
                  </a:outerShdw>
                </a:effectLst>
                <a:latin typeface="Georgia" pitchFamily="18" charset="0"/>
              </a:rPr>
              <a:t>Награждён:</a:t>
            </a:r>
            <a:endParaRPr lang="ru-RU" sz="1400" i="1" dirty="0">
              <a:effectLst>
                <a:outerShdw blurRad="38100" dist="38100" dir="2700000" algn="tl">
                  <a:srgbClr val="000000">
                    <a:alpha val="43137"/>
                  </a:srgbClr>
                </a:outerShdw>
              </a:effectLst>
              <a:latin typeface="Georgia" pitchFamily="18" charset="0"/>
            </a:endParaRPr>
          </a:p>
          <a:p>
            <a:pPr algn="ctr"/>
            <a:r>
              <a:rPr lang="ru-RU" sz="1400" i="1" dirty="0" smtClean="0">
                <a:effectLst>
                  <a:outerShdw blurRad="38100" dist="38100" dir="2700000" algn="tl">
                    <a:srgbClr val="000000">
                      <a:alpha val="43137"/>
                    </a:srgbClr>
                  </a:outerShdw>
                </a:effectLst>
                <a:latin typeface="Georgia" pitchFamily="18" charset="0"/>
              </a:rPr>
              <a:t>золотой медалью </a:t>
            </a:r>
            <a:r>
              <a:rPr lang="ru-RU" sz="1400" i="1" dirty="0">
                <a:effectLst>
                  <a:outerShdw blurRad="38100" dist="38100" dir="2700000" algn="tl">
                    <a:srgbClr val="000000">
                      <a:alpha val="43137"/>
                    </a:srgbClr>
                  </a:outerShdw>
                </a:effectLst>
                <a:latin typeface="Georgia" pitchFamily="18" charset="0"/>
              </a:rPr>
              <a:t>Российской Академии художеств </a:t>
            </a:r>
            <a:r>
              <a:rPr lang="ru-RU" sz="1400" i="1" dirty="0" smtClean="0">
                <a:effectLst>
                  <a:outerShdw blurRad="38100" dist="38100" dir="2700000" algn="tl">
                    <a:srgbClr val="000000">
                      <a:alpha val="43137"/>
                    </a:srgbClr>
                  </a:outerShdw>
                </a:effectLst>
                <a:latin typeface="Georgia" pitchFamily="18" charset="0"/>
              </a:rPr>
              <a:t>СССР,</a:t>
            </a:r>
            <a:endParaRPr lang="ru-RU" sz="1400" i="1" dirty="0">
              <a:effectLst>
                <a:outerShdw blurRad="38100" dist="38100" dir="2700000" algn="tl">
                  <a:srgbClr val="000000">
                    <a:alpha val="43137"/>
                  </a:srgbClr>
                </a:outerShdw>
              </a:effectLst>
              <a:latin typeface="Georgia" pitchFamily="18" charset="0"/>
            </a:endParaRPr>
          </a:p>
          <a:p>
            <a:pPr algn="ctr"/>
            <a:r>
              <a:rPr lang="ru-RU" sz="1400" i="1" dirty="0" smtClean="0">
                <a:effectLst>
                  <a:outerShdw blurRad="38100" dist="38100" dir="2700000" algn="tl">
                    <a:srgbClr val="000000">
                      <a:alpha val="43137"/>
                    </a:srgbClr>
                  </a:outerShdw>
                </a:effectLst>
                <a:latin typeface="Georgia" pitchFamily="18" charset="0"/>
              </a:rPr>
              <a:t>Почётной грамотой </a:t>
            </a:r>
            <a:r>
              <a:rPr lang="ru-RU" sz="1400" i="1" dirty="0">
                <a:effectLst>
                  <a:outerShdw blurRad="38100" dist="38100" dir="2700000" algn="tl">
                    <a:srgbClr val="000000">
                      <a:alpha val="43137"/>
                    </a:srgbClr>
                  </a:outerShdw>
                </a:effectLst>
                <a:latin typeface="Georgia" pitchFamily="18" charset="0"/>
              </a:rPr>
              <a:t>Президиума Верховного Совета </a:t>
            </a:r>
            <a:r>
              <a:rPr lang="ru-RU" sz="1400" i="1" dirty="0" smtClean="0">
                <a:effectLst>
                  <a:outerShdw blurRad="38100" dist="38100" dir="2700000" algn="tl">
                    <a:srgbClr val="000000">
                      <a:alpha val="43137"/>
                    </a:srgbClr>
                  </a:outerShdw>
                </a:effectLst>
                <a:latin typeface="Georgia" pitchFamily="18" charset="0"/>
              </a:rPr>
              <a:t>РСФСР ,</a:t>
            </a:r>
            <a:endParaRPr lang="ru-RU" sz="1400" i="1" dirty="0">
              <a:effectLst>
                <a:outerShdw blurRad="38100" dist="38100" dir="2700000" algn="tl">
                  <a:srgbClr val="000000">
                    <a:alpha val="43137"/>
                  </a:srgbClr>
                </a:outerShdw>
              </a:effectLst>
              <a:latin typeface="Georgia" pitchFamily="18" charset="0"/>
            </a:endParaRPr>
          </a:p>
          <a:p>
            <a:pPr algn="ctr"/>
            <a:r>
              <a:rPr lang="ru-RU" sz="1400" i="1" dirty="0" smtClean="0">
                <a:effectLst>
                  <a:outerShdw blurRad="38100" dist="38100" dir="2700000" algn="tl">
                    <a:srgbClr val="000000">
                      <a:alpha val="43137"/>
                    </a:srgbClr>
                  </a:outerShdw>
                </a:effectLst>
                <a:latin typeface="Georgia" pitchFamily="18" charset="0"/>
              </a:rPr>
              <a:t>Серебряной медалью </a:t>
            </a:r>
            <a:r>
              <a:rPr lang="ru-RU" sz="1400" i="1" dirty="0" err="1" smtClean="0">
                <a:effectLst>
                  <a:outerShdw blurRad="38100" dist="38100" dir="2700000" algn="tl">
                    <a:srgbClr val="000000">
                      <a:alpha val="43137"/>
                    </a:srgbClr>
                  </a:outerShdw>
                </a:effectLst>
                <a:latin typeface="Georgia" pitchFamily="18" charset="0"/>
              </a:rPr>
              <a:t>им.Грекова</a:t>
            </a:r>
            <a:r>
              <a:rPr lang="ru-RU" sz="1400" i="1" dirty="0" smtClean="0">
                <a:effectLst>
                  <a:outerShdw blurRad="38100" dist="38100" dir="2700000" algn="tl">
                    <a:srgbClr val="000000">
                      <a:alpha val="43137"/>
                    </a:srgbClr>
                  </a:outerShdw>
                </a:effectLst>
                <a:latin typeface="Georgia" pitchFamily="18" charset="0"/>
              </a:rPr>
              <a:t>,</a:t>
            </a:r>
            <a:endParaRPr lang="ru-RU" sz="1400" i="1" dirty="0">
              <a:effectLst>
                <a:outerShdw blurRad="38100" dist="38100" dir="2700000" algn="tl">
                  <a:srgbClr val="000000">
                    <a:alpha val="43137"/>
                  </a:srgbClr>
                </a:outerShdw>
              </a:effectLst>
              <a:latin typeface="Georgia" pitchFamily="18" charset="0"/>
            </a:endParaRPr>
          </a:p>
          <a:p>
            <a:pPr algn="ctr"/>
            <a:r>
              <a:rPr lang="ru-RU" sz="1400" i="1" dirty="0" smtClean="0">
                <a:effectLst>
                  <a:outerShdw blurRad="38100" dist="38100" dir="2700000" algn="tl">
                    <a:srgbClr val="000000">
                      <a:alpha val="43137"/>
                    </a:srgbClr>
                  </a:outerShdw>
                </a:effectLst>
                <a:latin typeface="Georgia" pitchFamily="18" charset="0"/>
              </a:rPr>
              <a:t>орденом </a:t>
            </a:r>
            <a:r>
              <a:rPr lang="ru-RU" sz="1400" i="1" dirty="0">
                <a:effectLst>
                  <a:outerShdw blurRad="38100" dist="38100" dir="2700000" algn="tl">
                    <a:srgbClr val="000000">
                      <a:alpha val="43137"/>
                    </a:srgbClr>
                  </a:outerShdw>
                </a:effectLst>
                <a:latin typeface="Georgia" pitchFamily="18" charset="0"/>
              </a:rPr>
              <a:t>«Знак </a:t>
            </a:r>
            <a:r>
              <a:rPr lang="ru-RU" sz="1400" i="1" dirty="0" smtClean="0">
                <a:effectLst>
                  <a:outerShdw blurRad="38100" dist="38100" dir="2700000" algn="tl">
                    <a:srgbClr val="000000">
                      <a:alpha val="43137"/>
                    </a:srgbClr>
                  </a:outerShdw>
                </a:effectLst>
                <a:latin typeface="Georgia" pitchFamily="18" charset="0"/>
              </a:rPr>
              <a:t>Почёта»,</a:t>
            </a:r>
            <a:endParaRPr lang="ru-RU" sz="1400" i="1" dirty="0">
              <a:effectLst>
                <a:outerShdw blurRad="38100" dist="38100" dir="2700000" algn="tl">
                  <a:srgbClr val="000000">
                    <a:alpha val="43137"/>
                  </a:srgbClr>
                </a:outerShdw>
              </a:effectLst>
              <a:latin typeface="Georgia" pitchFamily="18" charset="0"/>
            </a:endParaRPr>
          </a:p>
          <a:p>
            <a:pPr algn="ctr"/>
            <a:r>
              <a:rPr lang="ru-RU" sz="1400" i="1" dirty="0" smtClean="0">
                <a:effectLst>
                  <a:outerShdw blurRad="38100" dist="38100" dir="2700000" algn="tl">
                    <a:srgbClr val="000000">
                      <a:alpha val="43137"/>
                    </a:srgbClr>
                  </a:outerShdw>
                </a:effectLst>
                <a:latin typeface="Georgia" pitchFamily="18" charset="0"/>
              </a:rPr>
              <a:t>знаком </a:t>
            </a:r>
            <a:r>
              <a:rPr lang="ru-RU" sz="1400" i="1" dirty="0">
                <a:effectLst>
                  <a:outerShdw blurRad="38100" dist="38100" dir="2700000" algn="tl">
                    <a:srgbClr val="000000">
                      <a:alpha val="43137"/>
                    </a:srgbClr>
                  </a:outerShdw>
                </a:effectLst>
                <a:latin typeface="Georgia" pitchFamily="18" charset="0"/>
              </a:rPr>
              <a:t>отличия  </a:t>
            </a:r>
            <a:r>
              <a:rPr lang="ru-RU" sz="1400" i="1" dirty="0" smtClean="0">
                <a:effectLst>
                  <a:outerShdw blurRad="38100" dist="38100" dir="2700000" algn="tl">
                    <a:srgbClr val="000000">
                      <a:alpha val="43137"/>
                    </a:srgbClr>
                  </a:outerShdw>
                </a:effectLst>
                <a:latin typeface="Georgia" pitchFamily="18" charset="0"/>
              </a:rPr>
              <a:t>«За </a:t>
            </a:r>
            <a:r>
              <a:rPr lang="ru-RU" sz="1400" i="1" dirty="0">
                <a:effectLst>
                  <a:outerShdw blurRad="38100" dist="38100" dir="2700000" algn="tl">
                    <a:srgbClr val="000000">
                      <a:alpha val="43137"/>
                    </a:srgbClr>
                  </a:outerShdw>
                </a:effectLst>
                <a:latin typeface="Georgia" pitchFamily="18" charset="0"/>
              </a:rPr>
              <a:t>культурное </a:t>
            </a:r>
            <a:r>
              <a:rPr lang="ru-RU" sz="1400" i="1" dirty="0" smtClean="0">
                <a:effectLst>
                  <a:outerShdw blurRad="38100" dist="38100" dir="2700000" algn="tl">
                    <a:srgbClr val="000000">
                      <a:alpha val="43137"/>
                    </a:srgbClr>
                  </a:outerShdw>
                </a:effectLst>
                <a:latin typeface="Georgia" pitchFamily="18" charset="0"/>
              </a:rPr>
              <a:t>шефство </a:t>
            </a:r>
            <a:r>
              <a:rPr lang="ru-RU" sz="1400" i="1" dirty="0">
                <a:effectLst>
                  <a:outerShdw blurRad="38100" dist="38100" dir="2700000" algn="tl">
                    <a:srgbClr val="000000">
                      <a:alpha val="43137"/>
                    </a:srgbClr>
                  </a:outerShdw>
                </a:effectLst>
                <a:latin typeface="Georgia" pitchFamily="18" charset="0"/>
              </a:rPr>
              <a:t>над органами </a:t>
            </a:r>
            <a:endParaRPr lang="ru-RU" sz="1400" i="1" dirty="0" smtClean="0">
              <a:effectLst>
                <a:outerShdw blurRad="38100" dist="38100" dir="2700000" algn="tl">
                  <a:srgbClr val="000000">
                    <a:alpha val="43137"/>
                  </a:srgbClr>
                </a:outerShdw>
              </a:effectLst>
              <a:latin typeface="Georgia" pitchFamily="18" charset="0"/>
            </a:endParaRPr>
          </a:p>
          <a:p>
            <a:pPr algn="ctr"/>
            <a:r>
              <a:rPr lang="ru-RU" sz="1400" i="1" dirty="0" smtClean="0">
                <a:effectLst>
                  <a:outerShdw blurRad="38100" dist="38100" dir="2700000" algn="tl">
                    <a:srgbClr val="000000">
                      <a:alpha val="43137"/>
                    </a:srgbClr>
                  </a:outerShdw>
                </a:effectLst>
                <a:latin typeface="Georgia" pitchFamily="18" charset="0"/>
              </a:rPr>
              <a:t>внутренних дел»,</a:t>
            </a:r>
            <a:endParaRPr lang="ru-RU" sz="1400" i="1" dirty="0">
              <a:effectLst>
                <a:outerShdw blurRad="38100" dist="38100" dir="2700000" algn="tl">
                  <a:srgbClr val="000000">
                    <a:alpha val="43137"/>
                  </a:srgbClr>
                </a:outerShdw>
              </a:effectLst>
              <a:latin typeface="Georgia" pitchFamily="18" charset="0"/>
            </a:endParaRPr>
          </a:p>
          <a:p>
            <a:pPr algn="ctr"/>
            <a:r>
              <a:rPr lang="ru-RU" sz="1400" i="1" dirty="0" smtClean="0">
                <a:effectLst>
                  <a:outerShdw blurRad="38100" dist="38100" dir="2700000" algn="tl">
                    <a:srgbClr val="000000">
                      <a:alpha val="43137"/>
                    </a:srgbClr>
                  </a:outerShdw>
                </a:effectLst>
                <a:latin typeface="Georgia" pitchFamily="18" charset="0"/>
              </a:rPr>
              <a:t>золотой медалью </a:t>
            </a:r>
            <a:r>
              <a:rPr lang="ru-RU" sz="1400" i="1" dirty="0">
                <a:effectLst>
                  <a:outerShdw blurRad="38100" dist="38100" dir="2700000" algn="tl">
                    <a:srgbClr val="000000">
                      <a:alpha val="43137"/>
                    </a:srgbClr>
                  </a:outerShdw>
                </a:effectLst>
                <a:latin typeface="Georgia" pitchFamily="18" charset="0"/>
              </a:rPr>
              <a:t>ВТОО «Союз художников России</a:t>
            </a:r>
            <a:r>
              <a:rPr lang="ru-RU" sz="1400" i="1" dirty="0" smtClean="0">
                <a:effectLst>
                  <a:outerShdw blurRad="38100" dist="38100" dir="2700000" algn="tl">
                    <a:srgbClr val="000000">
                      <a:alpha val="43137"/>
                    </a:srgbClr>
                  </a:outerShdw>
                </a:effectLst>
                <a:latin typeface="Georgia" pitchFamily="18" charset="0"/>
              </a:rPr>
              <a:t>»,</a:t>
            </a:r>
            <a:endParaRPr lang="ru-RU" sz="1400" i="1" dirty="0">
              <a:effectLst>
                <a:outerShdw blurRad="38100" dist="38100" dir="2700000" algn="tl">
                  <a:srgbClr val="000000">
                    <a:alpha val="43137"/>
                  </a:srgbClr>
                </a:outerShdw>
              </a:effectLst>
              <a:latin typeface="Georgia" pitchFamily="18" charset="0"/>
            </a:endParaRPr>
          </a:p>
          <a:p>
            <a:pPr algn="ctr"/>
            <a:r>
              <a:rPr lang="ru-RU" sz="1400" i="1" dirty="0" smtClean="0">
                <a:effectLst>
                  <a:outerShdw blurRad="38100" dist="38100" dir="2700000" algn="tl">
                    <a:srgbClr val="000000">
                      <a:alpha val="43137"/>
                    </a:srgbClr>
                  </a:outerShdw>
                </a:effectLst>
                <a:latin typeface="Georgia" pitchFamily="18" charset="0"/>
              </a:rPr>
              <a:t>медалью им. </a:t>
            </a:r>
            <a:r>
              <a:rPr lang="ru-RU" sz="1400" i="1" dirty="0" err="1" smtClean="0">
                <a:effectLst>
                  <a:outerShdw blurRad="38100" dist="38100" dir="2700000" algn="tl">
                    <a:srgbClr val="000000">
                      <a:alpha val="43137"/>
                    </a:srgbClr>
                  </a:outerShdw>
                </a:effectLst>
                <a:latin typeface="Georgia" pitchFamily="18" charset="0"/>
              </a:rPr>
              <a:t>А.А.Пластова</a:t>
            </a:r>
            <a:r>
              <a:rPr lang="ru-RU" sz="1400" i="1" dirty="0" smtClean="0">
                <a:effectLst>
                  <a:outerShdw blurRad="38100" dist="38100" dir="2700000" algn="tl">
                    <a:srgbClr val="000000">
                      <a:alpha val="43137"/>
                    </a:srgbClr>
                  </a:outerShdw>
                </a:effectLst>
                <a:latin typeface="Georgia" pitchFamily="18" charset="0"/>
              </a:rPr>
              <a:t>,</a:t>
            </a:r>
            <a:endParaRPr lang="ru-RU" sz="1400" i="1" dirty="0">
              <a:effectLst>
                <a:outerShdw blurRad="38100" dist="38100" dir="2700000" algn="tl">
                  <a:srgbClr val="000000">
                    <a:alpha val="43137"/>
                  </a:srgbClr>
                </a:outerShdw>
              </a:effectLst>
              <a:latin typeface="Georgia" pitchFamily="18" charset="0"/>
            </a:endParaRPr>
          </a:p>
          <a:p>
            <a:pPr algn="ctr"/>
            <a:r>
              <a:rPr lang="ru-RU" sz="1400" i="1" dirty="0" smtClean="0">
                <a:effectLst>
                  <a:outerShdw blurRad="38100" dist="38100" dir="2700000" algn="tl">
                    <a:srgbClr val="000000">
                      <a:alpha val="43137"/>
                    </a:srgbClr>
                  </a:outerShdw>
                </a:effectLst>
                <a:latin typeface="Georgia" pitchFamily="18" charset="0"/>
              </a:rPr>
              <a:t>Международной премией</a:t>
            </a:r>
            <a:br>
              <a:rPr lang="ru-RU" sz="1400" i="1" dirty="0" smtClean="0">
                <a:effectLst>
                  <a:outerShdw blurRad="38100" dist="38100" dir="2700000" algn="tl">
                    <a:srgbClr val="000000">
                      <a:alpha val="43137"/>
                    </a:srgbClr>
                  </a:outerShdw>
                </a:effectLst>
                <a:latin typeface="Georgia" pitchFamily="18" charset="0"/>
              </a:rPr>
            </a:br>
            <a:r>
              <a:rPr lang="ru-RU" sz="1400" i="1" dirty="0" smtClean="0">
                <a:effectLst>
                  <a:outerShdw blurRad="38100" dist="38100" dir="2700000" algn="tl">
                    <a:srgbClr val="000000">
                      <a:alpha val="43137"/>
                    </a:srgbClr>
                  </a:outerShdw>
                </a:effectLst>
                <a:latin typeface="Georgia" pitchFamily="18" charset="0"/>
              </a:rPr>
              <a:t>им</a:t>
            </a:r>
            <a:r>
              <a:rPr lang="ru-RU" sz="1400" i="1" dirty="0">
                <a:effectLst>
                  <a:outerShdw blurRad="38100" dist="38100" dir="2700000" algn="tl">
                    <a:srgbClr val="000000">
                      <a:alpha val="43137"/>
                    </a:srgbClr>
                  </a:outerShdw>
                </a:effectLst>
                <a:latin typeface="Georgia" pitchFamily="18" charset="0"/>
              </a:rPr>
              <a:t>. А.А. </a:t>
            </a:r>
            <a:r>
              <a:rPr lang="ru-RU" sz="1400" i="1" dirty="0" err="1" smtClean="0">
                <a:effectLst>
                  <a:outerShdw blurRad="38100" dist="38100" dir="2700000" algn="tl">
                    <a:srgbClr val="000000">
                      <a:alpha val="43137"/>
                    </a:srgbClr>
                  </a:outerShdw>
                </a:effectLst>
                <a:latin typeface="Georgia" pitchFamily="18" charset="0"/>
              </a:rPr>
              <a:t>Пластова</a:t>
            </a:r>
            <a:r>
              <a:rPr lang="ru-RU" sz="1400" i="1" dirty="0" smtClean="0">
                <a:effectLst>
                  <a:outerShdw blurRad="38100" dist="38100" dir="2700000" algn="tl">
                    <a:srgbClr val="000000">
                      <a:alpha val="43137"/>
                    </a:srgbClr>
                  </a:outerShdw>
                </a:effectLst>
                <a:latin typeface="Georgia" pitchFamily="18" charset="0"/>
              </a:rPr>
              <a:t>,</a:t>
            </a:r>
            <a:endParaRPr lang="ru-RU" sz="1400" i="1" dirty="0">
              <a:effectLst>
                <a:outerShdw blurRad="38100" dist="38100" dir="2700000" algn="tl">
                  <a:srgbClr val="000000">
                    <a:alpha val="43137"/>
                  </a:srgbClr>
                </a:outerShdw>
              </a:effectLst>
              <a:latin typeface="Georgia" pitchFamily="18" charset="0"/>
            </a:endParaRPr>
          </a:p>
          <a:p>
            <a:pPr algn="ctr"/>
            <a:r>
              <a:rPr lang="ru-RU" sz="1400" i="1" dirty="0" smtClean="0">
                <a:effectLst>
                  <a:outerShdw blurRad="38100" dist="38100" dir="2700000" algn="tl">
                    <a:srgbClr val="000000">
                      <a:alpha val="43137"/>
                    </a:srgbClr>
                  </a:outerShdw>
                </a:effectLst>
                <a:latin typeface="Georgia" pitchFamily="18" charset="0"/>
              </a:rPr>
              <a:t>Премией </a:t>
            </a:r>
            <a:r>
              <a:rPr lang="ru-RU" sz="1400" i="1" dirty="0">
                <a:effectLst>
                  <a:outerShdw blurRad="38100" dist="38100" dir="2700000" algn="tl">
                    <a:srgbClr val="000000">
                      <a:alpha val="43137"/>
                    </a:srgbClr>
                  </a:outerShdw>
                </a:effectLst>
                <a:latin typeface="Georgia" pitchFamily="18" charset="0"/>
              </a:rPr>
              <a:t>им. Н.И. </a:t>
            </a:r>
            <a:r>
              <a:rPr lang="ru-RU" sz="1400" i="1" dirty="0" err="1" smtClean="0">
                <a:effectLst>
                  <a:outerShdw blurRad="38100" dist="38100" dir="2700000" algn="tl">
                    <a:srgbClr val="000000">
                      <a:alpha val="43137"/>
                    </a:srgbClr>
                  </a:outerShdw>
                </a:effectLst>
                <a:latin typeface="Georgia" pitchFamily="18" charset="0"/>
              </a:rPr>
              <a:t>Фешина</a:t>
            </a:r>
            <a:endParaRPr lang="ru-RU" sz="1400" i="1" dirty="0">
              <a:effectLst>
                <a:outerShdw blurRad="38100" dist="38100" dir="2700000" algn="tl">
                  <a:srgbClr val="000000">
                    <a:alpha val="43137"/>
                  </a:srgbClr>
                </a:outerShdw>
              </a:effectLst>
              <a:latin typeface="Georgia" pitchFamily="18" charset="0"/>
            </a:endParaRPr>
          </a:p>
          <a:p>
            <a:pPr algn="ctr"/>
            <a:endParaRPr lang="ru-RU" sz="1400" dirty="0">
              <a:latin typeface="Arial" charset="0"/>
            </a:endParaRPr>
          </a:p>
          <a:p>
            <a:endParaRPr lang="ru-RU" dirty="0">
              <a:latin typeface="Arial" charset="0"/>
            </a:endParaRPr>
          </a:p>
          <a:p>
            <a:endParaRPr lang="ru-RU" dirty="0">
              <a:latin typeface="Arial" charset="0"/>
            </a:endParaRPr>
          </a:p>
          <a:p>
            <a:endParaRPr lang="ru-RU" dirty="0">
              <a:latin typeface="Arial" charset="0"/>
            </a:endParaRPr>
          </a:p>
          <a:p>
            <a:endParaRPr lang="ru-RU" dirty="0">
              <a:latin typeface="Arial" charset="0"/>
            </a:endParaRPr>
          </a:p>
          <a:p>
            <a:endParaRPr lang="ru-RU" dirty="0">
              <a:latin typeface="Arial" charset="0"/>
            </a:endParaRPr>
          </a:p>
        </p:txBody>
      </p:sp>
      <p:sp>
        <p:nvSpPr>
          <p:cNvPr id="14338" name="TextBox 6"/>
          <p:cNvSpPr txBox="1">
            <a:spLocks noChangeArrowheads="1"/>
          </p:cNvSpPr>
          <p:nvPr/>
        </p:nvSpPr>
        <p:spPr bwMode="auto">
          <a:xfrm>
            <a:off x="5148064" y="476672"/>
            <a:ext cx="3779838" cy="1015663"/>
          </a:xfrm>
          <a:prstGeom prst="rect">
            <a:avLst/>
          </a:prstGeom>
          <a:noFill/>
          <a:ln w="9525">
            <a:noFill/>
            <a:miter lim="800000"/>
            <a:headEnd/>
            <a:tailEnd/>
          </a:ln>
        </p:spPr>
        <p:txBody>
          <a:bodyPr>
            <a:spAutoFit/>
          </a:bodyPr>
          <a:lstStyle/>
          <a:p>
            <a:pPr algn="ctr"/>
            <a:r>
              <a:rPr lang="ru-RU" sz="3000" b="1" i="1" dirty="0" smtClean="0">
                <a:solidFill>
                  <a:schemeClr val="accent6">
                    <a:lumMod val="60000"/>
                    <a:lumOff val="40000"/>
                  </a:schemeClr>
                </a:solidFill>
                <a:effectLst>
                  <a:outerShdw blurRad="38100" dist="38100" dir="2700000" algn="tl">
                    <a:srgbClr val="000000">
                      <a:alpha val="43137"/>
                    </a:srgbClr>
                  </a:outerShdw>
                </a:effectLst>
                <a:latin typeface="Book Antiqua" pitchFamily="18" charset="0"/>
                <a:cs typeface="Arabic Transparent" pitchFamily="2" charset="-78"/>
              </a:rPr>
              <a:t>САФРОНОВ</a:t>
            </a:r>
            <a:endParaRPr lang="ru-RU" sz="3000" b="1" i="1" dirty="0">
              <a:solidFill>
                <a:schemeClr val="accent6">
                  <a:lumMod val="60000"/>
                  <a:lumOff val="40000"/>
                </a:schemeClr>
              </a:solidFill>
              <a:effectLst>
                <a:outerShdw blurRad="38100" dist="38100" dir="2700000" algn="tl">
                  <a:srgbClr val="000000">
                    <a:alpha val="43137"/>
                  </a:srgbClr>
                </a:outerShdw>
              </a:effectLst>
              <a:latin typeface="Book Antiqua" pitchFamily="18" charset="0"/>
              <a:cs typeface="Arabic Transparent" pitchFamily="2" charset="-78"/>
            </a:endParaRPr>
          </a:p>
          <a:p>
            <a:pPr algn="ctr"/>
            <a:r>
              <a:rPr lang="ru-RU" sz="3000" b="1" i="1" dirty="0">
                <a:solidFill>
                  <a:schemeClr val="accent6">
                    <a:lumMod val="60000"/>
                    <a:lumOff val="40000"/>
                  </a:schemeClr>
                </a:solidFill>
                <a:effectLst>
                  <a:outerShdw blurRad="38100" dist="38100" dir="2700000" algn="tl">
                    <a:srgbClr val="000000">
                      <a:alpha val="43137"/>
                    </a:srgbClr>
                  </a:outerShdw>
                </a:effectLst>
                <a:latin typeface="Book Antiqua" pitchFamily="18" charset="0"/>
                <a:cs typeface="Arabic Transparent" pitchFamily="2" charset="-78"/>
              </a:rPr>
              <a:t>Виктор Алексеевич</a:t>
            </a:r>
          </a:p>
        </p:txBody>
      </p:sp>
      <p:pic>
        <p:nvPicPr>
          <p:cNvPr id="14339" name="Picture 5" descr="фото ВС"/>
          <p:cNvPicPr>
            <a:picLocks noChangeAspect="1" noChangeArrowheads="1"/>
          </p:cNvPicPr>
          <p:nvPr/>
        </p:nvPicPr>
        <p:blipFill>
          <a:blip r:embed="rId2" cstate="print"/>
          <a:srcRect/>
          <a:stretch>
            <a:fillRect/>
          </a:stretch>
        </p:blipFill>
        <p:spPr bwMode="auto">
          <a:xfrm>
            <a:off x="0" y="0"/>
            <a:ext cx="50927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Объект 2"/>
          <p:cNvSpPr>
            <a:spLocks noGrp="1"/>
          </p:cNvSpPr>
          <p:nvPr>
            <p:ph idx="4294967295"/>
          </p:nvPr>
        </p:nvSpPr>
        <p:spPr>
          <a:xfrm>
            <a:off x="251520" y="476672"/>
            <a:ext cx="8496300" cy="1368425"/>
          </a:xfrm>
        </p:spPr>
        <p:txBody>
          <a:bodyPr>
            <a:normAutofit lnSpcReduction="10000"/>
          </a:bodyPr>
          <a:lstStyle/>
          <a:p>
            <a:pPr marL="0" indent="0" algn="ctr" eaLnBrk="1" hangingPunct="1">
              <a:buFont typeface="Wingdings" pitchFamily="2" charset="2"/>
              <a:buNone/>
              <a:defRPr/>
            </a:pPr>
            <a:r>
              <a:rPr lang="ru-RU" sz="1400" dirty="0" smtClean="0">
                <a:latin typeface="Arial" pitchFamily="34" charset="0"/>
                <a:cs typeface="Arial" pitchFamily="34" charset="0"/>
              </a:rPr>
              <a:t>Художник часто встречается с молодыми художниками г. Ульяновска и области. На открытии ежегодных отчётных выставок организации он всегда общается с учащимися школ, училищ, колледжей, студентами вузов, рассказывая о своих произведениях, истории их создания </a:t>
            </a:r>
            <a:r>
              <a:rPr lang="ru-RU" sz="1400" dirty="0">
                <a:latin typeface="Arial" pitchFamily="34" charset="0"/>
                <a:cs typeface="Arial" pitchFamily="34" charset="0"/>
              </a:rPr>
              <a:t/>
            </a:r>
            <a:br>
              <a:rPr lang="ru-RU" sz="1400" dirty="0">
                <a:latin typeface="Arial" pitchFamily="34" charset="0"/>
                <a:cs typeface="Arial" pitchFamily="34" charset="0"/>
              </a:rPr>
            </a:br>
            <a:r>
              <a:rPr lang="ru-RU" sz="1400" dirty="0" smtClean="0">
                <a:latin typeface="Arial" pitchFamily="34" charset="0"/>
                <a:cs typeface="Arial" pitchFamily="34" charset="0"/>
              </a:rPr>
              <a:t>и параллельно истории нашей страны. Картины Сафронова В.А. своим существованием вызывают глубокое чувство патриотизма и в историческом аспекте поднимают национальную идею. </a:t>
            </a:r>
            <a:br>
              <a:rPr lang="ru-RU" sz="1400" dirty="0" smtClean="0">
                <a:latin typeface="Arial" pitchFamily="34" charset="0"/>
                <a:cs typeface="Arial" pitchFamily="34" charset="0"/>
              </a:rPr>
            </a:br>
            <a:r>
              <a:rPr lang="ru-RU" sz="1400" dirty="0" smtClean="0">
                <a:latin typeface="Arial" pitchFamily="34" charset="0"/>
                <a:cs typeface="Arial" pitchFamily="34" charset="0"/>
              </a:rPr>
              <a:t>Они вдохновляют и являются стимулом для воспитания патриотизма детей и молодёжи. </a:t>
            </a:r>
          </a:p>
        </p:txBody>
      </p:sp>
      <p:pic>
        <p:nvPicPr>
          <p:cNvPr id="23554" name="Picture 10" descr="DSC09561"/>
          <p:cNvPicPr>
            <a:picLocks noChangeAspect="1" noChangeArrowheads="1"/>
          </p:cNvPicPr>
          <p:nvPr/>
        </p:nvPicPr>
        <p:blipFill>
          <a:blip r:embed="rId2" cstate="print"/>
          <a:srcRect/>
          <a:stretch>
            <a:fillRect/>
          </a:stretch>
        </p:blipFill>
        <p:spPr bwMode="auto">
          <a:xfrm>
            <a:off x="395288" y="2005013"/>
            <a:ext cx="8353425" cy="3171825"/>
          </a:xfrm>
          <a:prstGeom prst="rect">
            <a:avLst/>
          </a:prstGeom>
          <a:noFill/>
          <a:ln w="9525">
            <a:noFill/>
            <a:miter lim="800000"/>
            <a:headEnd/>
            <a:tailEnd/>
          </a:ln>
        </p:spPr>
      </p:pic>
      <p:pic>
        <p:nvPicPr>
          <p:cNvPr id="23555" name="Picture 11" descr="DSC09473"/>
          <p:cNvPicPr>
            <a:picLocks noChangeAspect="1" noChangeArrowheads="1"/>
          </p:cNvPicPr>
          <p:nvPr/>
        </p:nvPicPr>
        <p:blipFill>
          <a:blip r:embed="rId3" cstate="print"/>
          <a:srcRect/>
          <a:stretch>
            <a:fillRect/>
          </a:stretch>
        </p:blipFill>
        <p:spPr bwMode="auto">
          <a:xfrm>
            <a:off x="395288" y="5300663"/>
            <a:ext cx="1655762" cy="1241425"/>
          </a:xfrm>
          <a:prstGeom prst="rect">
            <a:avLst/>
          </a:prstGeom>
          <a:noFill/>
          <a:ln w="9525">
            <a:noFill/>
            <a:miter lim="800000"/>
            <a:headEnd/>
            <a:tailEnd/>
          </a:ln>
        </p:spPr>
      </p:pic>
      <p:pic>
        <p:nvPicPr>
          <p:cNvPr id="23556" name="Picture 12" descr="43093891"/>
          <p:cNvPicPr>
            <a:picLocks noChangeAspect="1" noChangeArrowheads="1"/>
          </p:cNvPicPr>
          <p:nvPr/>
        </p:nvPicPr>
        <p:blipFill>
          <a:blip r:embed="rId4" cstate="print"/>
          <a:srcRect/>
          <a:stretch>
            <a:fillRect/>
          </a:stretch>
        </p:blipFill>
        <p:spPr bwMode="auto">
          <a:xfrm>
            <a:off x="4859338" y="5300663"/>
            <a:ext cx="1728787" cy="1295400"/>
          </a:xfrm>
          <a:prstGeom prst="rect">
            <a:avLst/>
          </a:prstGeom>
          <a:noFill/>
          <a:ln w="9525">
            <a:noFill/>
            <a:miter lim="800000"/>
            <a:headEnd/>
            <a:tailEnd/>
          </a:ln>
        </p:spPr>
      </p:pic>
      <p:pic>
        <p:nvPicPr>
          <p:cNvPr id="23557" name="Picture 7" descr="SL705581"/>
          <p:cNvPicPr>
            <a:picLocks noChangeAspect="1" noChangeArrowheads="1"/>
          </p:cNvPicPr>
          <p:nvPr/>
        </p:nvPicPr>
        <p:blipFill>
          <a:blip r:embed="rId5" cstate="print"/>
          <a:srcRect/>
          <a:stretch>
            <a:fillRect/>
          </a:stretch>
        </p:blipFill>
        <p:spPr bwMode="auto">
          <a:xfrm>
            <a:off x="7021513" y="5300663"/>
            <a:ext cx="1727200" cy="1295400"/>
          </a:xfrm>
          <a:prstGeom prst="rect">
            <a:avLst/>
          </a:prstGeom>
          <a:noFill/>
          <a:ln w="9525">
            <a:noFill/>
            <a:miter lim="800000"/>
            <a:headEnd/>
            <a:tailEnd/>
          </a:ln>
        </p:spPr>
      </p:pic>
      <p:pic>
        <p:nvPicPr>
          <p:cNvPr id="23558" name="Picture 8" descr="image100088736"/>
          <p:cNvPicPr>
            <a:picLocks noChangeAspect="1" noChangeArrowheads="1"/>
          </p:cNvPicPr>
          <p:nvPr/>
        </p:nvPicPr>
        <p:blipFill>
          <a:blip r:embed="rId6" cstate="print"/>
          <a:srcRect/>
          <a:stretch>
            <a:fillRect/>
          </a:stretch>
        </p:blipFill>
        <p:spPr bwMode="auto">
          <a:xfrm>
            <a:off x="2411413" y="5300663"/>
            <a:ext cx="1800225" cy="12985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Объект 2"/>
          <p:cNvSpPr>
            <a:spLocks noGrp="1"/>
          </p:cNvSpPr>
          <p:nvPr>
            <p:ph idx="4294967295"/>
          </p:nvPr>
        </p:nvSpPr>
        <p:spPr>
          <a:xfrm>
            <a:off x="4427984" y="620688"/>
            <a:ext cx="4464050" cy="2016199"/>
          </a:xfrm>
        </p:spPr>
        <p:txBody>
          <a:bodyPr/>
          <a:lstStyle/>
          <a:p>
            <a:pPr marL="0" indent="0" algn="ctr" eaLnBrk="1" hangingPunct="1">
              <a:buFont typeface="Wingdings" pitchFamily="2" charset="2"/>
              <a:buNone/>
              <a:defRPr/>
            </a:pPr>
            <a:r>
              <a:rPr lang="ru-RU" sz="1400" dirty="0" smtClean="0">
                <a:latin typeface="Arial" pitchFamily="34" charset="0"/>
                <a:cs typeface="Arial" pitchFamily="34" charset="0"/>
              </a:rPr>
              <a:t>Картины Виктора </a:t>
            </a:r>
            <a:r>
              <a:rPr lang="ru-RU" sz="1400" dirty="0">
                <a:latin typeface="Arial" pitchFamily="34" charset="0"/>
                <a:cs typeface="Arial" pitchFamily="34" charset="0"/>
              </a:rPr>
              <a:t>Сафронова «Боевое знамя», «Коммунисты-вперёд!» </a:t>
            </a:r>
            <a:r>
              <a:rPr lang="ru-RU" sz="1400" dirty="0" smtClean="0">
                <a:latin typeface="Arial" pitchFamily="34" charset="0"/>
                <a:cs typeface="Arial" pitchFamily="34" charset="0"/>
              </a:rPr>
              <a:t>находятся </a:t>
            </a:r>
            <a:r>
              <a:rPr lang="ru-RU" sz="1400" dirty="0">
                <a:latin typeface="Arial" pitchFamily="34" charset="0"/>
                <a:cs typeface="Arial" pitchFamily="34" charset="0"/>
              </a:rPr>
              <a:t>в собрании главной сокровищницы национального искусства – Государственной Третьяковской галерее. Его имя знают не только в Российской Федерации, но и за её пределами. Произведения публикуются в энциклопедиях живописи, художественных альбомах и под каждым его полотном стоит в подписи город Ульяновск. </a:t>
            </a:r>
          </a:p>
        </p:txBody>
      </p:sp>
      <p:pic>
        <p:nvPicPr>
          <p:cNvPr id="24578" name="Picture 8"/>
          <p:cNvPicPr>
            <a:picLocks noChangeAspect="1" noChangeArrowheads="1"/>
          </p:cNvPicPr>
          <p:nvPr/>
        </p:nvPicPr>
        <p:blipFill>
          <a:blip r:embed="rId2" cstate="print"/>
          <a:srcRect/>
          <a:stretch>
            <a:fillRect/>
          </a:stretch>
        </p:blipFill>
        <p:spPr bwMode="auto">
          <a:xfrm>
            <a:off x="395288" y="350838"/>
            <a:ext cx="3744912" cy="2808287"/>
          </a:xfrm>
          <a:prstGeom prst="rect">
            <a:avLst/>
          </a:prstGeom>
          <a:noFill/>
          <a:ln w="9525">
            <a:noFill/>
            <a:miter lim="800000"/>
            <a:headEnd/>
            <a:tailEnd/>
          </a:ln>
        </p:spPr>
      </p:pic>
      <p:pic>
        <p:nvPicPr>
          <p:cNvPr id="2" name="Picture 9" descr="DSC_0087"/>
          <p:cNvPicPr>
            <a:picLocks noChangeAspect="1" noChangeArrowheads="1"/>
          </p:cNvPicPr>
          <p:nvPr/>
        </p:nvPicPr>
        <p:blipFill>
          <a:blip r:embed="rId3" cstate="print"/>
          <a:srcRect/>
          <a:stretch>
            <a:fillRect/>
          </a:stretch>
        </p:blipFill>
        <p:spPr bwMode="auto">
          <a:xfrm>
            <a:off x="2916238" y="2997200"/>
            <a:ext cx="1252537" cy="1655763"/>
          </a:xfrm>
          <a:prstGeom prst="rect">
            <a:avLst/>
          </a:prstGeom>
          <a:noFill/>
          <a:ln w="9525">
            <a:noFill/>
            <a:miter lim="800000"/>
            <a:headEnd/>
            <a:tailEnd/>
          </a:ln>
        </p:spPr>
      </p:pic>
      <p:pic>
        <p:nvPicPr>
          <p:cNvPr id="24580" name="Picture 10" descr="DSC_0089"/>
          <p:cNvPicPr>
            <a:picLocks noChangeAspect="1" noChangeArrowheads="1"/>
          </p:cNvPicPr>
          <p:nvPr/>
        </p:nvPicPr>
        <p:blipFill>
          <a:blip r:embed="rId4" cstate="print"/>
          <a:srcRect/>
          <a:stretch>
            <a:fillRect/>
          </a:stretch>
        </p:blipFill>
        <p:spPr bwMode="auto">
          <a:xfrm>
            <a:off x="5651500" y="2781300"/>
            <a:ext cx="1474788" cy="1628775"/>
          </a:xfrm>
          <a:prstGeom prst="rect">
            <a:avLst/>
          </a:prstGeom>
          <a:noFill/>
          <a:ln w="9525">
            <a:noFill/>
            <a:miter lim="800000"/>
            <a:headEnd/>
            <a:tailEnd/>
          </a:ln>
        </p:spPr>
      </p:pic>
      <p:pic>
        <p:nvPicPr>
          <p:cNvPr id="24581" name="Picture 11" descr="DSC_0096"/>
          <p:cNvPicPr>
            <a:picLocks noChangeAspect="1" noChangeArrowheads="1"/>
          </p:cNvPicPr>
          <p:nvPr/>
        </p:nvPicPr>
        <p:blipFill>
          <a:blip r:embed="rId5" cstate="print"/>
          <a:srcRect/>
          <a:stretch>
            <a:fillRect/>
          </a:stretch>
        </p:blipFill>
        <p:spPr bwMode="auto">
          <a:xfrm>
            <a:off x="250825" y="4365625"/>
            <a:ext cx="1444625" cy="1973263"/>
          </a:xfrm>
          <a:prstGeom prst="rect">
            <a:avLst/>
          </a:prstGeom>
          <a:noFill/>
          <a:ln w="9525">
            <a:noFill/>
            <a:miter lim="800000"/>
            <a:headEnd/>
            <a:tailEnd/>
          </a:ln>
        </p:spPr>
      </p:pic>
      <p:pic>
        <p:nvPicPr>
          <p:cNvPr id="24582" name="Picture 12" descr="DSC_0099"/>
          <p:cNvPicPr>
            <a:picLocks noChangeAspect="1" noChangeArrowheads="1"/>
          </p:cNvPicPr>
          <p:nvPr/>
        </p:nvPicPr>
        <p:blipFill>
          <a:blip r:embed="rId6" cstate="print"/>
          <a:srcRect/>
          <a:stretch>
            <a:fillRect/>
          </a:stretch>
        </p:blipFill>
        <p:spPr bwMode="auto">
          <a:xfrm>
            <a:off x="395288" y="2924175"/>
            <a:ext cx="1377950" cy="1628775"/>
          </a:xfrm>
          <a:prstGeom prst="rect">
            <a:avLst/>
          </a:prstGeom>
          <a:noFill/>
          <a:ln w="9525">
            <a:noFill/>
            <a:miter lim="800000"/>
            <a:headEnd/>
            <a:tailEnd/>
          </a:ln>
        </p:spPr>
      </p:pic>
      <p:pic>
        <p:nvPicPr>
          <p:cNvPr id="24583" name="Picture 13" descr="DSC_0084"/>
          <p:cNvPicPr>
            <a:picLocks noChangeAspect="1" noChangeArrowheads="1"/>
          </p:cNvPicPr>
          <p:nvPr/>
        </p:nvPicPr>
        <p:blipFill>
          <a:blip r:embed="rId7" cstate="print"/>
          <a:srcRect/>
          <a:stretch>
            <a:fillRect/>
          </a:stretch>
        </p:blipFill>
        <p:spPr bwMode="auto">
          <a:xfrm>
            <a:off x="4067175" y="2781300"/>
            <a:ext cx="1576388" cy="2089150"/>
          </a:xfrm>
          <a:prstGeom prst="rect">
            <a:avLst/>
          </a:prstGeom>
          <a:noFill/>
          <a:ln w="9525">
            <a:noFill/>
            <a:miter lim="800000"/>
            <a:headEnd/>
            <a:tailEnd/>
          </a:ln>
        </p:spPr>
      </p:pic>
      <p:pic>
        <p:nvPicPr>
          <p:cNvPr id="24584" name="Picture 14" descr="DSC_0091"/>
          <p:cNvPicPr>
            <a:picLocks noChangeAspect="1" noChangeArrowheads="1"/>
          </p:cNvPicPr>
          <p:nvPr/>
        </p:nvPicPr>
        <p:blipFill>
          <a:blip r:embed="rId8" cstate="print"/>
          <a:srcRect/>
          <a:stretch>
            <a:fillRect/>
          </a:stretch>
        </p:blipFill>
        <p:spPr bwMode="auto">
          <a:xfrm>
            <a:off x="1619250" y="4005263"/>
            <a:ext cx="1460500" cy="1944687"/>
          </a:xfrm>
          <a:prstGeom prst="rect">
            <a:avLst/>
          </a:prstGeom>
          <a:noFill/>
          <a:ln w="9525">
            <a:noFill/>
            <a:miter lim="800000"/>
            <a:headEnd/>
            <a:tailEnd/>
          </a:ln>
        </p:spPr>
      </p:pic>
      <p:pic>
        <p:nvPicPr>
          <p:cNvPr id="24585" name="Picture 15" descr="DSC_0080"/>
          <p:cNvPicPr>
            <a:picLocks noChangeAspect="1" noChangeArrowheads="1"/>
          </p:cNvPicPr>
          <p:nvPr/>
        </p:nvPicPr>
        <p:blipFill>
          <a:blip r:embed="rId9" cstate="print"/>
          <a:srcRect/>
          <a:stretch>
            <a:fillRect/>
          </a:stretch>
        </p:blipFill>
        <p:spPr bwMode="auto">
          <a:xfrm>
            <a:off x="3708400" y="4221163"/>
            <a:ext cx="1500188" cy="1701800"/>
          </a:xfrm>
          <a:prstGeom prst="rect">
            <a:avLst/>
          </a:prstGeom>
          <a:noFill/>
          <a:ln w="9525">
            <a:noFill/>
            <a:miter lim="800000"/>
            <a:headEnd/>
            <a:tailEnd/>
          </a:ln>
        </p:spPr>
      </p:pic>
      <p:pic>
        <p:nvPicPr>
          <p:cNvPr id="24586" name="Picture 16" descr="софронов"/>
          <p:cNvPicPr>
            <a:picLocks noChangeAspect="1" noChangeArrowheads="1"/>
          </p:cNvPicPr>
          <p:nvPr/>
        </p:nvPicPr>
        <p:blipFill>
          <a:blip r:embed="rId10" cstate="print"/>
          <a:srcRect/>
          <a:stretch>
            <a:fillRect/>
          </a:stretch>
        </p:blipFill>
        <p:spPr bwMode="auto">
          <a:xfrm>
            <a:off x="5076825" y="5461000"/>
            <a:ext cx="2484438" cy="1397000"/>
          </a:xfrm>
          <a:prstGeom prst="rect">
            <a:avLst/>
          </a:prstGeom>
          <a:noFill/>
          <a:ln w="9525">
            <a:noFill/>
            <a:miter lim="800000"/>
            <a:headEnd/>
            <a:tailEnd/>
          </a:ln>
        </p:spPr>
      </p:pic>
      <p:pic>
        <p:nvPicPr>
          <p:cNvPr id="24587" name="Picture 17" descr="img072"/>
          <p:cNvPicPr>
            <a:picLocks noChangeAspect="1" noChangeArrowheads="1"/>
          </p:cNvPicPr>
          <p:nvPr/>
        </p:nvPicPr>
        <p:blipFill>
          <a:blip r:embed="rId11" cstate="print"/>
          <a:srcRect/>
          <a:stretch>
            <a:fillRect/>
          </a:stretch>
        </p:blipFill>
        <p:spPr bwMode="auto">
          <a:xfrm>
            <a:off x="2484438" y="692150"/>
            <a:ext cx="1631950" cy="2232025"/>
          </a:xfrm>
          <a:prstGeom prst="rect">
            <a:avLst/>
          </a:prstGeom>
          <a:noFill/>
          <a:ln w="9525">
            <a:noFill/>
            <a:miter lim="800000"/>
            <a:headEnd/>
            <a:tailEnd/>
          </a:ln>
        </p:spPr>
      </p:pic>
      <p:pic>
        <p:nvPicPr>
          <p:cNvPr id="24588" name="Picture 18" descr="img056"/>
          <p:cNvPicPr>
            <a:picLocks noChangeAspect="1" noChangeArrowheads="1"/>
          </p:cNvPicPr>
          <p:nvPr/>
        </p:nvPicPr>
        <p:blipFill>
          <a:blip r:embed="rId12" cstate="print"/>
          <a:srcRect/>
          <a:stretch>
            <a:fillRect/>
          </a:stretch>
        </p:blipFill>
        <p:spPr bwMode="auto">
          <a:xfrm>
            <a:off x="5076825" y="3500438"/>
            <a:ext cx="1457325" cy="2017712"/>
          </a:xfrm>
          <a:prstGeom prst="rect">
            <a:avLst/>
          </a:prstGeom>
          <a:noFill/>
          <a:ln w="9525">
            <a:noFill/>
            <a:miter lim="800000"/>
            <a:headEnd/>
            <a:tailEnd/>
          </a:ln>
        </p:spPr>
      </p:pic>
      <p:pic>
        <p:nvPicPr>
          <p:cNvPr id="24589" name="Picture 19" descr="img057"/>
          <p:cNvPicPr>
            <a:picLocks noChangeAspect="1" noChangeArrowheads="1"/>
          </p:cNvPicPr>
          <p:nvPr/>
        </p:nvPicPr>
        <p:blipFill>
          <a:blip r:embed="rId13" cstate="print"/>
          <a:srcRect/>
          <a:stretch>
            <a:fillRect/>
          </a:stretch>
        </p:blipFill>
        <p:spPr bwMode="auto">
          <a:xfrm>
            <a:off x="7451725" y="4581525"/>
            <a:ext cx="1457325" cy="2016125"/>
          </a:xfrm>
          <a:prstGeom prst="rect">
            <a:avLst/>
          </a:prstGeom>
          <a:noFill/>
          <a:ln w="9525">
            <a:noFill/>
            <a:miter lim="800000"/>
            <a:headEnd/>
            <a:tailEnd/>
          </a:ln>
        </p:spPr>
      </p:pic>
      <p:pic>
        <p:nvPicPr>
          <p:cNvPr id="24590" name="Picture 21" descr="img061"/>
          <p:cNvPicPr>
            <a:picLocks noChangeAspect="1" noChangeArrowheads="1"/>
          </p:cNvPicPr>
          <p:nvPr/>
        </p:nvPicPr>
        <p:blipFill>
          <a:blip r:embed="rId14" cstate="print"/>
          <a:srcRect/>
          <a:stretch>
            <a:fillRect/>
          </a:stretch>
        </p:blipFill>
        <p:spPr bwMode="auto">
          <a:xfrm>
            <a:off x="2484438" y="4652963"/>
            <a:ext cx="1647825" cy="2205037"/>
          </a:xfrm>
          <a:prstGeom prst="rect">
            <a:avLst/>
          </a:prstGeom>
          <a:noFill/>
          <a:ln w="9525">
            <a:noFill/>
            <a:miter lim="800000"/>
            <a:headEnd/>
            <a:tailEnd/>
          </a:ln>
        </p:spPr>
      </p:pic>
      <p:pic>
        <p:nvPicPr>
          <p:cNvPr id="24591" name="Picture 22" descr="img052"/>
          <p:cNvPicPr>
            <a:picLocks noChangeAspect="1" noChangeArrowheads="1"/>
          </p:cNvPicPr>
          <p:nvPr/>
        </p:nvPicPr>
        <p:blipFill>
          <a:blip r:embed="rId15" cstate="print"/>
          <a:srcRect/>
          <a:stretch>
            <a:fillRect/>
          </a:stretch>
        </p:blipFill>
        <p:spPr bwMode="auto">
          <a:xfrm>
            <a:off x="1042988" y="5314950"/>
            <a:ext cx="1368425" cy="1314450"/>
          </a:xfrm>
          <a:prstGeom prst="rect">
            <a:avLst/>
          </a:prstGeom>
          <a:noFill/>
          <a:ln w="9525">
            <a:noFill/>
            <a:miter lim="800000"/>
            <a:headEnd/>
            <a:tailEnd/>
          </a:ln>
        </p:spPr>
      </p:pic>
      <p:pic>
        <p:nvPicPr>
          <p:cNvPr id="24592" name="Picture 23" descr="img096"/>
          <p:cNvPicPr>
            <a:picLocks noChangeAspect="1" noChangeArrowheads="1"/>
          </p:cNvPicPr>
          <p:nvPr/>
        </p:nvPicPr>
        <p:blipFill>
          <a:blip r:embed="rId16" cstate="print"/>
          <a:srcRect/>
          <a:stretch>
            <a:fillRect/>
          </a:stretch>
        </p:blipFill>
        <p:spPr bwMode="auto">
          <a:xfrm>
            <a:off x="6516688" y="3573463"/>
            <a:ext cx="1508125" cy="2087562"/>
          </a:xfrm>
          <a:prstGeom prst="rect">
            <a:avLst/>
          </a:prstGeom>
          <a:noFill/>
          <a:ln w="9525">
            <a:noFill/>
            <a:miter lim="800000"/>
            <a:headEnd/>
            <a:tailEnd/>
          </a:ln>
        </p:spPr>
      </p:pic>
      <p:pic>
        <p:nvPicPr>
          <p:cNvPr id="24593" name="Picture 19" descr="img113"/>
          <p:cNvPicPr>
            <a:picLocks noChangeAspect="1" noChangeArrowheads="1"/>
          </p:cNvPicPr>
          <p:nvPr/>
        </p:nvPicPr>
        <p:blipFill>
          <a:blip r:embed="rId17" cstate="print"/>
          <a:srcRect/>
          <a:stretch>
            <a:fillRect/>
          </a:stretch>
        </p:blipFill>
        <p:spPr bwMode="auto">
          <a:xfrm>
            <a:off x="4284663" y="5476875"/>
            <a:ext cx="981075" cy="1381125"/>
          </a:xfrm>
          <a:prstGeom prst="rect">
            <a:avLst/>
          </a:prstGeom>
          <a:noFill/>
          <a:ln w="9525">
            <a:noFill/>
            <a:miter lim="800000"/>
            <a:headEnd/>
            <a:tailEnd/>
          </a:ln>
        </p:spPr>
      </p:pic>
      <p:pic>
        <p:nvPicPr>
          <p:cNvPr id="24594" name="Picture 20" descr="img102"/>
          <p:cNvPicPr>
            <a:picLocks noChangeAspect="1" noChangeArrowheads="1"/>
          </p:cNvPicPr>
          <p:nvPr/>
        </p:nvPicPr>
        <p:blipFill>
          <a:blip r:embed="rId18" cstate="print"/>
          <a:srcRect/>
          <a:stretch>
            <a:fillRect/>
          </a:stretch>
        </p:blipFill>
        <p:spPr bwMode="auto">
          <a:xfrm>
            <a:off x="7451725" y="2708275"/>
            <a:ext cx="1303338" cy="19161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Объект 2"/>
          <p:cNvSpPr>
            <a:spLocks noGrp="1"/>
          </p:cNvSpPr>
          <p:nvPr>
            <p:ph idx="4294967295"/>
          </p:nvPr>
        </p:nvSpPr>
        <p:spPr>
          <a:xfrm>
            <a:off x="6178550" y="4652963"/>
            <a:ext cx="2965450" cy="647700"/>
          </a:xfrm>
        </p:spPr>
        <p:txBody>
          <a:bodyPr/>
          <a:lstStyle/>
          <a:p>
            <a:pPr marL="0" indent="0" algn="just" eaLnBrk="1" hangingPunct="1">
              <a:buFont typeface="Wingdings" pitchFamily="2" charset="2"/>
              <a:buNone/>
              <a:defRPr/>
            </a:pPr>
            <a:endParaRPr lang="ru-RU" sz="1400"/>
          </a:p>
          <a:p>
            <a:pPr marL="0" indent="0" algn="just" eaLnBrk="1" hangingPunct="1">
              <a:buFont typeface="Wingdings" pitchFamily="2" charset="2"/>
              <a:buNone/>
              <a:defRPr/>
            </a:pPr>
            <a:endParaRPr lang="ru-RU"/>
          </a:p>
        </p:txBody>
      </p:sp>
      <p:sp>
        <p:nvSpPr>
          <p:cNvPr id="25602" name="TextBox 1"/>
          <p:cNvSpPr txBox="1">
            <a:spLocks noChangeArrowheads="1"/>
          </p:cNvSpPr>
          <p:nvPr/>
        </p:nvSpPr>
        <p:spPr bwMode="auto">
          <a:xfrm>
            <a:off x="179512" y="1268760"/>
            <a:ext cx="4527550" cy="1200329"/>
          </a:xfrm>
          <a:prstGeom prst="rect">
            <a:avLst/>
          </a:prstGeom>
          <a:noFill/>
          <a:ln w="9525">
            <a:noFill/>
            <a:miter lim="800000"/>
            <a:headEnd/>
            <a:tailEnd/>
          </a:ln>
        </p:spPr>
        <p:txBody>
          <a:bodyPr>
            <a:spAutoFit/>
          </a:bodyPr>
          <a:lstStyle/>
          <a:p>
            <a:pPr algn="ctr"/>
            <a:r>
              <a:rPr lang="ru-RU" b="1" dirty="0"/>
              <a:t>Виктор Сафронов – </a:t>
            </a:r>
            <a:r>
              <a:rPr lang="ru-RU" b="1" dirty="0" smtClean="0"/>
              <a:t/>
            </a:r>
            <a:br>
              <a:rPr lang="ru-RU" b="1" dirty="0" smtClean="0"/>
            </a:br>
            <a:r>
              <a:rPr lang="ru-RU" b="1" dirty="0" smtClean="0"/>
              <a:t>почётный </a:t>
            </a:r>
            <a:r>
              <a:rPr lang="ru-RU" b="1" dirty="0"/>
              <a:t>академик</a:t>
            </a:r>
          </a:p>
          <a:p>
            <a:pPr algn="ctr"/>
            <a:r>
              <a:rPr lang="ru-RU" b="1" dirty="0"/>
              <a:t>Российской </a:t>
            </a:r>
            <a:r>
              <a:rPr lang="ru-RU" b="1" dirty="0" smtClean="0"/>
              <a:t>академии </a:t>
            </a:r>
            <a:r>
              <a:rPr lang="ru-RU" b="1" dirty="0"/>
              <a:t>художеств</a:t>
            </a:r>
          </a:p>
        </p:txBody>
      </p:sp>
      <p:pic>
        <p:nvPicPr>
          <p:cNvPr id="25603" name="Picture 7" descr="DSC_0343"/>
          <p:cNvPicPr>
            <a:picLocks noChangeAspect="1" noChangeArrowheads="1"/>
          </p:cNvPicPr>
          <p:nvPr/>
        </p:nvPicPr>
        <p:blipFill>
          <a:blip r:embed="rId2" cstate="print"/>
          <a:srcRect/>
          <a:stretch>
            <a:fillRect/>
          </a:stretch>
        </p:blipFill>
        <p:spPr bwMode="auto">
          <a:xfrm>
            <a:off x="4716463" y="271463"/>
            <a:ext cx="4157662" cy="6253162"/>
          </a:xfrm>
          <a:prstGeom prst="rect">
            <a:avLst/>
          </a:prstGeom>
          <a:noFill/>
          <a:ln w="9525">
            <a:noFill/>
            <a:miter lim="800000"/>
            <a:headEnd/>
            <a:tailEnd/>
          </a:ln>
        </p:spPr>
      </p:pic>
      <p:sp>
        <p:nvSpPr>
          <p:cNvPr id="25604" name="Rectangle 9"/>
          <p:cNvSpPr>
            <a:spLocks noChangeArrowheads="1"/>
          </p:cNvSpPr>
          <p:nvPr/>
        </p:nvSpPr>
        <p:spPr bwMode="auto">
          <a:xfrm>
            <a:off x="467544" y="3068960"/>
            <a:ext cx="3960813" cy="2554545"/>
          </a:xfrm>
          <a:prstGeom prst="rect">
            <a:avLst/>
          </a:prstGeom>
          <a:noFill/>
          <a:ln w="9525">
            <a:noFill/>
            <a:miter lim="800000"/>
            <a:headEnd/>
            <a:tailEnd/>
          </a:ln>
          <a:scene3d>
            <a:camera prst="orthographicFront"/>
            <a:lightRig rig="threePt" dir="t"/>
          </a:scene3d>
          <a:sp3d>
            <a:bevelB prst="relaxedInset"/>
          </a:sp3d>
        </p:spPr>
        <p:txBody>
          <a:bodyPr wrap="square">
            <a:spAutoFit/>
          </a:bodyPr>
          <a:lstStyle/>
          <a:p>
            <a:pPr algn="ctr"/>
            <a:r>
              <a:rPr lang="ru-RU" sz="2000" dirty="0">
                <a:latin typeface="Arial" charset="0"/>
              </a:rPr>
              <a:t>В апреле 2016 года Президентом Российской  </a:t>
            </a:r>
            <a:r>
              <a:rPr lang="ru-RU" sz="2000" dirty="0" smtClean="0">
                <a:latin typeface="Arial" charset="0"/>
              </a:rPr>
              <a:t>академии </a:t>
            </a:r>
            <a:r>
              <a:rPr lang="ru-RU" sz="2000" dirty="0">
                <a:latin typeface="Arial" charset="0"/>
              </a:rPr>
              <a:t>художеств Зурабом Церетели за вклад в развитие изобразительного </a:t>
            </a:r>
            <a:r>
              <a:rPr lang="ru-RU" sz="2000" dirty="0" smtClean="0">
                <a:latin typeface="Arial" charset="0"/>
              </a:rPr>
              <a:t>искусства </a:t>
            </a:r>
            <a:r>
              <a:rPr lang="ru-RU" sz="2000" dirty="0">
                <a:latin typeface="Arial" charset="0"/>
              </a:rPr>
              <a:t>Виктору Алексеевичу </a:t>
            </a:r>
            <a:r>
              <a:rPr lang="ru-RU" sz="2000" dirty="0" smtClean="0">
                <a:latin typeface="Arial" charset="0"/>
              </a:rPr>
              <a:t>Сафронову было </a:t>
            </a:r>
            <a:r>
              <a:rPr lang="ru-RU" sz="2000" dirty="0">
                <a:latin typeface="Arial" charset="0"/>
              </a:rPr>
              <a:t>присвоено  </a:t>
            </a:r>
            <a:r>
              <a:rPr lang="ru-RU" sz="2000" dirty="0" smtClean="0">
                <a:latin typeface="Arial" charset="0"/>
              </a:rPr>
              <a:t>звание </a:t>
            </a:r>
            <a:r>
              <a:rPr lang="ru-RU" sz="2000" dirty="0">
                <a:latin typeface="Arial" charset="0"/>
              </a:rPr>
              <a:t>почётного </a:t>
            </a:r>
            <a:r>
              <a:rPr lang="ru-RU" sz="2000" dirty="0" smtClean="0">
                <a:latin typeface="Arial" charset="0"/>
              </a:rPr>
              <a:t>академика.</a:t>
            </a:r>
            <a:endParaRPr lang="ru-RU" sz="2000" dirty="0">
              <a:latin typeface="Arial"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Схема 6"/>
          <p:cNvGraphicFramePr/>
          <p:nvPr>
            <p:extLst>
              <p:ext uri="{D42A27DB-BD31-4B8C-83A1-F6EECF244321}">
                <p14:modId xmlns:p14="http://schemas.microsoft.com/office/powerpoint/2010/main" val="3444620037"/>
              </p:ext>
            </p:extLst>
          </p:nvPr>
        </p:nvGraphicFramePr>
        <p:xfrm>
          <a:off x="457200" y="620688"/>
          <a:ext cx="8229600" cy="1584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6626" name="Picture 6" descr="на вечерних покосах 140 х 122 двп м 2013г"/>
          <p:cNvPicPr>
            <a:picLocks noChangeAspect="1" noChangeArrowheads="1"/>
          </p:cNvPicPr>
          <p:nvPr/>
        </p:nvPicPr>
        <p:blipFill>
          <a:blip r:embed="rId7" cstate="print"/>
          <a:srcRect/>
          <a:stretch>
            <a:fillRect/>
          </a:stretch>
        </p:blipFill>
        <p:spPr bwMode="auto">
          <a:xfrm>
            <a:off x="4427984" y="2565400"/>
            <a:ext cx="4465638" cy="3897313"/>
          </a:xfrm>
          <a:prstGeom prst="rect">
            <a:avLst/>
          </a:prstGeom>
          <a:noFill/>
          <a:ln w="9525">
            <a:noFill/>
            <a:miter lim="800000"/>
            <a:headEnd/>
            <a:tailEnd/>
          </a:ln>
        </p:spPr>
      </p:pic>
      <p:pic>
        <p:nvPicPr>
          <p:cNvPr id="26627" name="Picture 9" descr="Утро"/>
          <p:cNvPicPr>
            <a:picLocks noChangeAspect="1" noChangeArrowheads="1"/>
          </p:cNvPicPr>
          <p:nvPr/>
        </p:nvPicPr>
        <p:blipFill>
          <a:blip r:embed="rId8" cstate="print"/>
          <a:srcRect/>
          <a:stretch>
            <a:fillRect/>
          </a:stretch>
        </p:blipFill>
        <p:spPr bwMode="auto">
          <a:xfrm>
            <a:off x="2411413" y="5086350"/>
            <a:ext cx="1871662" cy="1319213"/>
          </a:xfrm>
          <a:prstGeom prst="rect">
            <a:avLst/>
          </a:prstGeom>
          <a:noFill/>
          <a:ln w="9525">
            <a:noFill/>
            <a:miter lim="800000"/>
            <a:headEnd/>
            <a:tailEnd/>
          </a:ln>
        </p:spPr>
      </p:pic>
      <p:pic>
        <p:nvPicPr>
          <p:cNvPr id="26628" name="Picture 12" descr="бывший школьный двор 80х120 км 04г"/>
          <p:cNvPicPr>
            <a:picLocks noChangeAspect="1" noChangeArrowheads="1"/>
          </p:cNvPicPr>
          <p:nvPr/>
        </p:nvPicPr>
        <p:blipFill>
          <a:blip r:embed="rId9" cstate="print"/>
          <a:srcRect/>
          <a:stretch>
            <a:fillRect/>
          </a:stretch>
        </p:blipFill>
        <p:spPr bwMode="auto">
          <a:xfrm>
            <a:off x="250825" y="5086350"/>
            <a:ext cx="2051050" cy="1346200"/>
          </a:xfrm>
          <a:prstGeom prst="rect">
            <a:avLst/>
          </a:prstGeom>
          <a:noFill/>
          <a:ln w="9525">
            <a:noFill/>
            <a:miter lim="800000"/>
            <a:headEnd/>
            <a:tailEnd/>
          </a:ln>
        </p:spPr>
      </p:pic>
      <p:pic>
        <p:nvPicPr>
          <p:cNvPr id="26629" name="Picture 13" descr="голубой март  58 х 116 хм 2003г"/>
          <p:cNvPicPr>
            <a:picLocks noChangeAspect="1" noChangeArrowheads="1"/>
          </p:cNvPicPr>
          <p:nvPr/>
        </p:nvPicPr>
        <p:blipFill>
          <a:blip r:embed="rId10" cstate="print"/>
          <a:srcRect/>
          <a:stretch>
            <a:fillRect/>
          </a:stretch>
        </p:blipFill>
        <p:spPr bwMode="auto">
          <a:xfrm>
            <a:off x="284956" y="2565400"/>
            <a:ext cx="4033838" cy="2022475"/>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Объект 2"/>
          <p:cNvSpPr>
            <a:spLocks noGrp="1"/>
          </p:cNvSpPr>
          <p:nvPr>
            <p:ph idx="4294967295"/>
          </p:nvPr>
        </p:nvSpPr>
        <p:spPr>
          <a:xfrm>
            <a:off x="6169025" y="4545013"/>
            <a:ext cx="2701925" cy="1873250"/>
          </a:xfrm>
        </p:spPr>
        <p:txBody>
          <a:bodyPr>
            <a:noAutofit/>
          </a:bodyPr>
          <a:lstStyle/>
          <a:p>
            <a:pPr marL="0" indent="0" algn="ctr" eaLnBrk="1" hangingPunct="1">
              <a:buFont typeface="Wingdings" pitchFamily="2" charset="2"/>
              <a:buNone/>
              <a:defRPr/>
            </a:pPr>
            <a:r>
              <a:rPr lang="ru-RU" sz="1200" dirty="0" smtClean="0">
                <a:latin typeface="Arial" pitchFamily="34" charset="0"/>
                <a:cs typeface="Arial" pitchFamily="34" charset="0"/>
              </a:rPr>
              <a:t>Своими живописными работами Виктор Алексеевич создаёт славу Ульяновской области и вносит яркий вклад в сохранение лучших традиций отечественного изобразительного искусства. </a:t>
            </a:r>
            <a:br>
              <a:rPr lang="ru-RU" sz="1200" dirty="0" smtClean="0">
                <a:latin typeface="Arial" pitchFamily="34" charset="0"/>
                <a:cs typeface="Arial" pitchFamily="34" charset="0"/>
              </a:rPr>
            </a:br>
            <a:r>
              <a:rPr lang="ru-RU" sz="1200" dirty="0" smtClean="0">
                <a:latin typeface="Arial" pitchFamily="34" charset="0"/>
                <a:cs typeface="Arial" pitchFamily="34" charset="0"/>
              </a:rPr>
              <a:t>Его картины способствуют  развитию и пропаганде культуры, истории и искусства России </a:t>
            </a:r>
            <a:br>
              <a:rPr lang="ru-RU" sz="1200" dirty="0" smtClean="0">
                <a:latin typeface="Arial" pitchFamily="34" charset="0"/>
                <a:cs typeface="Arial" pitchFamily="34" charset="0"/>
              </a:rPr>
            </a:br>
            <a:r>
              <a:rPr lang="ru-RU" sz="1200" dirty="0" smtClean="0">
                <a:latin typeface="Arial" pitchFamily="34" charset="0"/>
                <a:cs typeface="Arial" pitchFamily="34" charset="0"/>
              </a:rPr>
              <a:t>и Ульяновского региона.</a:t>
            </a:r>
          </a:p>
        </p:txBody>
      </p:sp>
      <p:pic>
        <p:nvPicPr>
          <p:cNvPr id="27650" name="Picture 6" descr="DSC09698"/>
          <p:cNvPicPr>
            <a:picLocks noChangeAspect="1" noChangeArrowheads="1"/>
          </p:cNvPicPr>
          <p:nvPr/>
        </p:nvPicPr>
        <p:blipFill>
          <a:blip r:embed="rId2" cstate="print"/>
          <a:srcRect/>
          <a:stretch>
            <a:fillRect/>
          </a:stretch>
        </p:blipFill>
        <p:spPr bwMode="auto">
          <a:xfrm>
            <a:off x="3563888" y="4797152"/>
            <a:ext cx="2449512" cy="1835150"/>
          </a:xfrm>
          <a:prstGeom prst="rect">
            <a:avLst/>
          </a:prstGeom>
          <a:noFill/>
          <a:ln w="9525">
            <a:noFill/>
            <a:miter lim="800000"/>
            <a:headEnd/>
            <a:tailEnd/>
          </a:ln>
        </p:spPr>
      </p:pic>
      <p:pic>
        <p:nvPicPr>
          <p:cNvPr id="27651" name="Picture 8" descr="Риновский пруд"/>
          <p:cNvPicPr>
            <a:picLocks noChangeAspect="1" noChangeArrowheads="1"/>
          </p:cNvPicPr>
          <p:nvPr/>
        </p:nvPicPr>
        <p:blipFill>
          <a:blip r:embed="rId3" cstate="print"/>
          <a:srcRect/>
          <a:stretch>
            <a:fillRect/>
          </a:stretch>
        </p:blipFill>
        <p:spPr bwMode="auto">
          <a:xfrm>
            <a:off x="395288" y="2492375"/>
            <a:ext cx="2520950" cy="1779588"/>
          </a:xfrm>
          <a:prstGeom prst="rect">
            <a:avLst/>
          </a:prstGeom>
          <a:noFill/>
          <a:ln w="9525">
            <a:noFill/>
            <a:miter lim="800000"/>
            <a:headEnd/>
            <a:tailEnd/>
          </a:ln>
        </p:spPr>
      </p:pic>
      <p:pic>
        <p:nvPicPr>
          <p:cNvPr id="27652" name="Picture 9" descr="IMG698"/>
          <p:cNvPicPr>
            <a:picLocks noChangeAspect="1" noChangeArrowheads="1"/>
          </p:cNvPicPr>
          <p:nvPr/>
        </p:nvPicPr>
        <p:blipFill>
          <a:blip r:embed="rId4" cstate="print"/>
          <a:srcRect/>
          <a:stretch>
            <a:fillRect/>
          </a:stretch>
        </p:blipFill>
        <p:spPr bwMode="auto">
          <a:xfrm>
            <a:off x="6300788" y="260350"/>
            <a:ext cx="2438400" cy="1830388"/>
          </a:xfrm>
          <a:prstGeom prst="rect">
            <a:avLst/>
          </a:prstGeom>
          <a:noFill/>
          <a:ln w="9525">
            <a:noFill/>
            <a:miter lim="800000"/>
            <a:headEnd/>
            <a:tailEnd/>
          </a:ln>
        </p:spPr>
      </p:pic>
      <p:pic>
        <p:nvPicPr>
          <p:cNvPr id="27653" name="Picture 10" descr="багрянец заката 60 х 80 км 06г"/>
          <p:cNvPicPr>
            <a:picLocks noChangeAspect="1" noChangeArrowheads="1"/>
          </p:cNvPicPr>
          <p:nvPr/>
        </p:nvPicPr>
        <p:blipFill>
          <a:blip r:embed="rId5" cstate="print"/>
          <a:srcRect/>
          <a:stretch>
            <a:fillRect/>
          </a:stretch>
        </p:blipFill>
        <p:spPr bwMode="auto">
          <a:xfrm>
            <a:off x="6300788" y="2492375"/>
            <a:ext cx="2447925" cy="1824038"/>
          </a:xfrm>
          <a:prstGeom prst="rect">
            <a:avLst/>
          </a:prstGeom>
          <a:noFill/>
          <a:ln w="9525">
            <a:noFill/>
            <a:miter lim="800000"/>
            <a:headEnd/>
            <a:tailEnd/>
          </a:ln>
        </p:spPr>
      </p:pic>
      <p:pic>
        <p:nvPicPr>
          <p:cNvPr id="27654" name="Picture 11" descr="цветущие яблони  69, 5 х 121 двп м  1998г"/>
          <p:cNvPicPr>
            <a:picLocks noChangeAspect="1" noChangeArrowheads="1"/>
          </p:cNvPicPr>
          <p:nvPr/>
        </p:nvPicPr>
        <p:blipFill>
          <a:blip r:embed="rId6" cstate="print"/>
          <a:srcRect/>
          <a:stretch>
            <a:fillRect/>
          </a:stretch>
        </p:blipFill>
        <p:spPr bwMode="auto">
          <a:xfrm>
            <a:off x="3203575" y="301625"/>
            <a:ext cx="2808288" cy="1590675"/>
          </a:xfrm>
          <a:prstGeom prst="rect">
            <a:avLst/>
          </a:prstGeom>
          <a:noFill/>
          <a:ln w="9525">
            <a:noFill/>
            <a:miter lim="800000"/>
            <a:headEnd/>
            <a:tailEnd/>
          </a:ln>
        </p:spPr>
      </p:pic>
      <p:pic>
        <p:nvPicPr>
          <p:cNvPr id="27655" name="Picture 15" descr="домик окнами в сад 50 х 70 км 06г"/>
          <p:cNvPicPr>
            <a:picLocks noChangeAspect="1" noChangeArrowheads="1"/>
          </p:cNvPicPr>
          <p:nvPr/>
        </p:nvPicPr>
        <p:blipFill>
          <a:blip r:embed="rId7" cstate="print"/>
          <a:srcRect/>
          <a:stretch>
            <a:fillRect/>
          </a:stretch>
        </p:blipFill>
        <p:spPr bwMode="auto">
          <a:xfrm>
            <a:off x="395288" y="333375"/>
            <a:ext cx="2592387" cy="1798638"/>
          </a:xfrm>
          <a:prstGeom prst="rect">
            <a:avLst/>
          </a:prstGeom>
          <a:noFill/>
          <a:ln w="9525">
            <a:noFill/>
            <a:miter lim="800000"/>
            <a:headEnd/>
            <a:tailEnd/>
          </a:ln>
        </p:spPr>
      </p:pic>
      <p:pic>
        <p:nvPicPr>
          <p:cNvPr id="27656" name="Picture 16"/>
          <p:cNvPicPr>
            <a:picLocks noChangeAspect="1" noChangeArrowheads="1"/>
          </p:cNvPicPr>
          <p:nvPr/>
        </p:nvPicPr>
        <p:blipFill>
          <a:blip r:embed="rId8" cstate="print"/>
          <a:srcRect/>
          <a:stretch>
            <a:fillRect/>
          </a:stretch>
        </p:blipFill>
        <p:spPr bwMode="auto">
          <a:xfrm>
            <a:off x="395288" y="4708525"/>
            <a:ext cx="2520950" cy="1889125"/>
          </a:xfrm>
          <a:prstGeom prst="rect">
            <a:avLst/>
          </a:prstGeom>
          <a:noFill/>
          <a:ln w="9525">
            <a:noFill/>
            <a:miter lim="800000"/>
            <a:headEnd/>
            <a:tailEnd/>
          </a:ln>
        </p:spPr>
      </p:pic>
      <p:pic>
        <p:nvPicPr>
          <p:cNvPr id="27657" name="Picture 13" descr="околица"/>
          <p:cNvPicPr>
            <a:picLocks noChangeAspect="1" noChangeArrowheads="1"/>
          </p:cNvPicPr>
          <p:nvPr/>
        </p:nvPicPr>
        <p:blipFill>
          <a:blip r:embed="rId9" cstate="print"/>
          <a:srcRect/>
          <a:stretch>
            <a:fillRect/>
          </a:stretch>
        </p:blipFill>
        <p:spPr bwMode="auto">
          <a:xfrm>
            <a:off x="3203575" y="2005013"/>
            <a:ext cx="2808288" cy="2540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0" y="1600200"/>
            <a:ext cx="8229600" cy="4530725"/>
          </a:xfrm>
        </p:spPr>
        <p:txBody>
          <a:bodyPr>
            <a:normAutofit/>
          </a:bodyPr>
          <a:lstStyle/>
          <a:p>
            <a:pPr marL="0" indent="0" eaLnBrk="1" hangingPunct="1">
              <a:buFont typeface="Wingdings" pitchFamily="2" charset="2"/>
              <a:buNone/>
              <a:defRPr/>
            </a:pPr>
            <a:endParaRPr lang="ru-RU"/>
          </a:p>
          <a:p>
            <a:pPr marL="0" indent="0" eaLnBrk="1" hangingPunct="1">
              <a:defRPr/>
            </a:pPr>
            <a:endParaRPr lang="ru-RU"/>
          </a:p>
          <a:p>
            <a:pPr marL="0" indent="0" eaLnBrk="1" hangingPunct="1">
              <a:buFont typeface="Wingdings" pitchFamily="2" charset="2"/>
              <a:buNone/>
              <a:defRPr/>
            </a:pPr>
            <a:endParaRPr lang="ru-RU"/>
          </a:p>
        </p:txBody>
      </p:sp>
      <p:pic>
        <p:nvPicPr>
          <p:cNvPr id="28674" name="Picture 5" descr="DSCN3082"/>
          <p:cNvPicPr>
            <a:picLocks noChangeAspect="1" noChangeArrowheads="1"/>
          </p:cNvPicPr>
          <p:nvPr/>
        </p:nvPicPr>
        <p:blipFill>
          <a:blip r:embed="rId2" cstate="print"/>
          <a:srcRect/>
          <a:stretch>
            <a:fillRect/>
          </a:stretch>
        </p:blipFill>
        <p:spPr bwMode="auto">
          <a:xfrm>
            <a:off x="2484438" y="1844675"/>
            <a:ext cx="4392612" cy="3240088"/>
          </a:xfrm>
          <a:prstGeom prst="rect">
            <a:avLst/>
          </a:prstGeom>
          <a:noFill/>
          <a:ln w="9525">
            <a:noFill/>
            <a:miter lim="800000"/>
            <a:headEnd/>
            <a:tailEnd/>
          </a:ln>
        </p:spPr>
      </p:pic>
      <p:pic>
        <p:nvPicPr>
          <p:cNvPr id="28675" name="Picture 5" descr="портрет жены художника 70х50 км 79г"/>
          <p:cNvPicPr>
            <a:picLocks noChangeAspect="1" noChangeArrowheads="1"/>
          </p:cNvPicPr>
          <p:nvPr/>
        </p:nvPicPr>
        <p:blipFill>
          <a:blip r:embed="rId3" cstate="print"/>
          <a:srcRect/>
          <a:stretch>
            <a:fillRect/>
          </a:stretch>
        </p:blipFill>
        <p:spPr bwMode="auto">
          <a:xfrm>
            <a:off x="2411413" y="0"/>
            <a:ext cx="1198562" cy="1700213"/>
          </a:xfrm>
          <a:prstGeom prst="rect">
            <a:avLst/>
          </a:prstGeom>
          <a:noFill/>
          <a:ln w="9525">
            <a:noFill/>
            <a:miter lim="800000"/>
            <a:headEnd/>
            <a:tailEnd/>
          </a:ln>
        </p:spPr>
      </p:pic>
      <p:pic>
        <p:nvPicPr>
          <p:cNvPr id="28676" name="Picture 6" descr="п-т Анатолия Ивановича Клюева 70 х 50 к"/>
          <p:cNvPicPr>
            <a:picLocks noChangeAspect="1" noChangeArrowheads="1"/>
          </p:cNvPicPr>
          <p:nvPr/>
        </p:nvPicPr>
        <p:blipFill>
          <a:blip r:embed="rId4" cstate="print"/>
          <a:srcRect/>
          <a:stretch>
            <a:fillRect/>
          </a:stretch>
        </p:blipFill>
        <p:spPr bwMode="auto">
          <a:xfrm>
            <a:off x="0" y="5157788"/>
            <a:ext cx="1243013" cy="1700212"/>
          </a:xfrm>
          <a:prstGeom prst="rect">
            <a:avLst/>
          </a:prstGeom>
          <a:noFill/>
          <a:ln w="9525">
            <a:noFill/>
            <a:miter lim="800000"/>
            <a:headEnd/>
            <a:tailEnd/>
          </a:ln>
        </p:spPr>
      </p:pic>
      <p:pic>
        <p:nvPicPr>
          <p:cNvPr id="28677" name="Picture 7" descr="женский портрет 80 х 80 хм 1992г"/>
          <p:cNvPicPr>
            <a:picLocks noChangeAspect="1" noChangeArrowheads="1"/>
          </p:cNvPicPr>
          <p:nvPr/>
        </p:nvPicPr>
        <p:blipFill>
          <a:blip r:embed="rId5" cstate="print"/>
          <a:srcRect/>
          <a:stretch>
            <a:fillRect/>
          </a:stretch>
        </p:blipFill>
        <p:spPr bwMode="auto">
          <a:xfrm>
            <a:off x="7416800" y="5170488"/>
            <a:ext cx="1692275" cy="1687512"/>
          </a:xfrm>
          <a:prstGeom prst="rect">
            <a:avLst/>
          </a:prstGeom>
          <a:noFill/>
          <a:ln w="9525">
            <a:noFill/>
            <a:miter lim="800000"/>
            <a:headEnd/>
            <a:tailEnd/>
          </a:ln>
        </p:spPr>
      </p:pic>
      <p:pic>
        <p:nvPicPr>
          <p:cNvPr id="28678" name="Picture 8" descr="полисадник 62 х 80 двп м 2013"/>
          <p:cNvPicPr>
            <a:picLocks noChangeAspect="1" noChangeArrowheads="1"/>
          </p:cNvPicPr>
          <p:nvPr/>
        </p:nvPicPr>
        <p:blipFill>
          <a:blip r:embed="rId6" cstate="print"/>
          <a:srcRect/>
          <a:stretch>
            <a:fillRect/>
          </a:stretch>
        </p:blipFill>
        <p:spPr bwMode="auto">
          <a:xfrm>
            <a:off x="3419475" y="5165725"/>
            <a:ext cx="2160588" cy="1692275"/>
          </a:xfrm>
          <a:prstGeom prst="rect">
            <a:avLst/>
          </a:prstGeom>
          <a:noFill/>
          <a:ln w="9525">
            <a:noFill/>
            <a:miter lim="800000"/>
            <a:headEnd/>
            <a:tailEnd/>
          </a:ln>
        </p:spPr>
      </p:pic>
      <p:pic>
        <p:nvPicPr>
          <p:cNvPr id="28679" name="Picture 9" descr="август в Риновке 47 х 75 двп м 2013г"/>
          <p:cNvPicPr>
            <a:picLocks noChangeAspect="1" noChangeArrowheads="1"/>
          </p:cNvPicPr>
          <p:nvPr/>
        </p:nvPicPr>
        <p:blipFill>
          <a:blip r:embed="rId7" cstate="print"/>
          <a:srcRect/>
          <a:stretch>
            <a:fillRect/>
          </a:stretch>
        </p:blipFill>
        <p:spPr bwMode="auto">
          <a:xfrm>
            <a:off x="3708400" y="0"/>
            <a:ext cx="2592388" cy="1712913"/>
          </a:xfrm>
          <a:prstGeom prst="rect">
            <a:avLst/>
          </a:prstGeom>
          <a:noFill/>
          <a:ln w="9525">
            <a:noFill/>
            <a:miter lim="800000"/>
            <a:headEnd/>
            <a:tailEnd/>
          </a:ln>
        </p:spPr>
      </p:pic>
      <p:pic>
        <p:nvPicPr>
          <p:cNvPr id="28680" name="Picture 10" descr="рябина 55 х 75 двп м 2013г"/>
          <p:cNvPicPr>
            <a:picLocks noChangeAspect="1" noChangeArrowheads="1"/>
          </p:cNvPicPr>
          <p:nvPr/>
        </p:nvPicPr>
        <p:blipFill>
          <a:blip r:embed="rId8" cstate="print"/>
          <a:srcRect/>
          <a:stretch>
            <a:fillRect/>
          </a:stretch>
        </p:blipFill>
        <p:spPr bwMode="auto">
          <a:xfrm>
            <a:off x="0" y="0"/>
            <a:ext cx="2339975" cy="1711325"/>
          </a:xfrm>
          <a:prstGeom prst="rect">
            <a:avLst/>
          </a:prstGeom>
          <a:noFill/>
          <a:ln w="9525">
            <a:noFill/>
            <a:miter lim="800000"/>
            <a:headEnd/>
            <a:tailEnd/>
          </a:ln>
        </p:spPr>
      </p:pic>
      <p:pic>
        <p:nvPicPr>
          <p:cNvPr id="28681" name="Picture 11" descr="груши 50 х 70 к"/>
          <p:cNvPicPr>
            <a:picLocks noChangeAspect="1" noChangeArrowheads="1"/>
          </p:cNvPicPr>
          <p:nvPr/>
        </p:nvPicPr>
        <p:blipFill>
          <a:blip r:embed="rId9" cstate="print"/>
          <a:srcRect/>
          <a:stretch>
            <a:fillRect/>
          </a:stretch>
        </p:blipFill>
        <p:spPr bwMode="auto">
          <a:xfrm>
            <a:off x="0" y="1806575"/>
            <a:ext cx="2339975" cy="1693863"/>
          </a:xfrm>
          <a:prstGeom prst="rect">
            <a:avLst/>
          </a:prstGeom>
          <a:noFill/>
          <a:ln w="9525">
            <a:noFill/>
            <a:miter lim="800000"/>
            <a:headEnd/>
            <a:tailEnd/>
          </a:ln>
        </p:spPr>
      </p:pic>
      <p:pic>
        <p:nvPicPr>
          <p:cNvPr id="28682" name="Picture 12" descr="Стулья 112 х 131 хм 1977г"/>
          <p:cNvPicPr>
            <a:picLocks noChangeAspect="1" noChangeArrowheads="1"/>
          </p:cNvPicPr>
          <p:nvPr/>
        </p:nvPicPr>
        <p:blipFill>
          <a:blip r:embed="rId10" cstate="print"/>
          <a:srcRect/>
          <a:stretch>
            <a:fillRect/>
          </a:stretch>
        </p:blipFill>
        <p:spPr bwMode="auto">
          <a:xfrm>
            <a:off x="7019925" y="1773238"/>
            <a:ext cx="2124075" cy="1803400"/>
          </a:xfrm>
          <a:prstGeom prst="rect">
            <a:avLst/>
          </a:prstGeom>
          <a:noFill/>
          <a:ln w="9525">
            <a:noFill/>
            <a:miter lim="800000"/>
            <a:headEnd/>
            <a:tailEnd/>
          </a:ln>
        </p:spPr>
      </p:pic>
      <p:pic>
        <p:nvPicPr>
          <p:cNvPr id="28683" name="Picture 13" descr="гильза 50 х 70 к"/>
          <p:cNvPicPr>
            <a:picLocks noChangeAspect="1" noChangeArrowheads="1"/>
          </p:cNvPicPr>
          <p:nvPr/>
        </p:nvPicPr>
        <p:blipFill>
          <a:blip r:embed="rId11" cstate="print"/>
          <a:srcRect/>
          <a:stretch>
            <a:fillRect/>
          </a:stretch>
        </p:blipFill>
        <p:spPr bwMode="auto">
          <a:xfrm>
            <a:off x="6372225" y="0"/>
            <a:ext cx="1223963" cy="1700213"/>
          </a:xfrm>
          <a:prstGeom prst="rect">
            <a:avLst/>
          </a:prstGeom>
          <a:noFill/>
          <a:ln w="9525">
            <a:noFill/>
            <a:miter lim="800000"/>
            <a:headEnd/>
            <a:tailEnd/>
          </a:ln>
        </p:spPr>
      </p:pic>
      <p:pic>
        <p:nvPicPr>
          <p:cNvPr id="28684" name="Picture 14" descr="к вечеру 72 х 72 км 2006г"/>
          <p:cNvPicPr>
            <a:picLocks noChangeAspect="1" noChangeArrowheads="1"/>
          </p:cNvPicPr>
          <p:nvPr/>
        </p:nvPicPr>
        <p:blipFill>
          <a:blip r:embed="rId12" cstate="print"/>
          <a:srcRect/>
          <a:stretch>
            <a:fillRect/>
          </a:stretch>
        </p:blipFill>
        <p:spPr bwMode="auto">
          <a:xfrm>
            <a:off x="5651500" y="5151438"/>
            <a:ext cx="1727200" cy="1706562"/>
          </a:xfrm>
          <a:prstGeom prst="rect">
            <a:avLst/>
          </a:prstGeom>
          <a:noFill/>
          <a:ln w="9525">
            <a:noFill/>
            <a:miter lim="800000"/>
            <a:headEnd/>
            <a:tailEnd/>
          </a:ln>
        </p:spPr>
      </p:pic>
      <p:pic>
        <p:nvPicPr>
          <p:cNvPr id="28685" name="Picture 17" descr="повседневность (гвозди в облаках) 75 х 122 км 06г"/>
          <p:cNvPicPr>
            <a:picLocks noChangeAspect="1" noChangeArrowheads="1"/>
          </p:cNvPicPr>
          <p:nvPr/>
        </p:nvPicPr>
        <p:blipFill>
          <a:blip r:embed="rId13" cstate="print"/>
          <a:srcRect/>
          <a:stretch>
            <a:fillRect/>
          </a:stretch>
        </p:blipFill>
        <p:spPr bwMode="auto">
          <a:xfrm>
            <a:off x="0" y="3573463"/>
            <a:ext cx="2339975" cy="1511300"/>
          </a:xfrm>
          <a:prstGeom prst="rect">
            <a:avLst/>
          </a:prstGeom>
          <a:noFill/>
          <a:ln w="9525">
            <a:noFill/>
            <a:miter lim="800000"/>
            <a:headEnd/>
            <a:tailEnd/>
          </a:ln>
        </p:spPr>
      </p:pic>
      <p:pic>
        <p:nvPicPr>
          <p:cNvPr id="28686" name="Picture 18" descr="DSC   х"/>
          <p:cNvPicPr>
            <a:picLocks noChangeAspect="1" noChangeArrowheads="1"/>
          </p:cNvPicPr>
          <p:nvPr/>
        </p:nvPicPr>
        <p:blipFill>
          <a:blip r:embed="rId14" cstate="print"/>
          <a:srcRect/>
          <a:stretch>
            <a:fillRect/>
          </a:stretch>
        </p:blipFill>
        <p:spPr bwMode="auto">
          <a:xfrm>
            <a:off x="7019925" y="3644900"/>
            <a:ext cx="2124075" cy="1458913"/>
          </a:xfrm>
          <a:prstGeom prst="rect">
            <a:avLst/>
          </a:prstGeom>
          <a:noFill/>
          <a:ln w="9525">
            <a:noFill/>
            <a:miter lim="800000"/>
            <a:headEnd/>
            <a:tailEnd/>
          </a:ln>
        </p:spPr>
      </p:pic>
      <p:pic>
        <p:nvPicPr>
          <p:cNvPr id="28687" name="Picture 21" descr="конюшня  51 х 61 х"/>
          <p:cNvPicPr>
            <a:picLocks noChangeAspect="1" noChangeArrowheads="1"/>
          </p:cNvPicPr>
          <p:nvPr/>
        </p:nvPicPr>
        <p:blipFill>
          <a:blip r:embed="rId15" cstate="print"/>
          <a:srcRect/>
          <a:stretch>
            <a:fillRect/>
          </a:stretch>
        </p:blipFill>
        <p:spPr bwMode="auto">
          <a:xfrm>
            <a:off x="1331913" y="5178425"/>
            <a:ext cx="2016125" cy="1679575"/>
          </a:xfrm>
          <a:prstGeom prst="rect">
            <a:avLst/>
          </a:prstGeom>
          <a:noFill/>
          <a:ln w="9525">
            <a:noFill/>
            <a:miter lim="800000"/>
            <a:headEnd/>
            <a:tailEnd/>
          </a:ln>
        </p:spPr>
      </p:pic>
      <p:pic>
        <p:nvPicPr>
          <p:cNvPr id="28688" name="Picture 22" descr="явление ангела солдату 140 х 122 двп м 2013г "/>
          <p:cNvPicPr>
            <a:picLocks noChangeAspect="1" noChangeArrowheads="1"/>
          </p:cNvPicPr>
          <p:nvPr/>
        </p:nvPicPr>
        <p:blipFill>
          <a:blip r:embed="rId16" cstate="print"/>
          <a:srcRect/>
          <a:stretch>
            <a:fillRect/>
          </a:stretch>
        </p:blipFill>
        <p:spPr bwMode="auto">
          <a:xfrm>
            <a:off x="7681913" y="0"/>
            <a:ext cx="1462087" cy="17002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Заголовок 1"/>
          <p:cNvSpPr>
            <a:spLocks noGrp="1"/>
          </p:cNvSpPr>
          <p:nvPr>
            <p:ph type="title" idx="4294967295"/>
          </p:nvPr>
        </p:nvSpPr>
        <p:spPr>
          <a:xfrm>
            <a:off x="0" y="115888"/>
            <a:ext cx="9144000" cy="779462"/>
          </a:xfrm>
        </p:spPr>
        <p:txBody>
          <a:bodyPr>
            <a:normAutofit/>
          </a:bodyPr>
          <a:lstStyle/>
          <a:p>
            <a:pPr algn="ctr" eaLnBrk="1" hangingPunct="1">
              <a:defRPr/>
            </a:pPr>
            <a:r>
              <a:rPr lang="ru-RU" sz="3000" b="1" dirty="0" smtClean="0">
                <a:effectLst>
                  <a:outerShdw blurRad="38100" dist="38100" dir="2700000" algn="tl">
                    <a:srgbClr val="000000">
                      <a:alpha val="43137"/>
                    </a:srgbClr>
                  </a:outerShdw>
                </a:effectLst>
              </a:rPr>
              <a:t>Творческий путь</a:t>
            </a:r>
          </a:p>
        </p:txBody>
      </p:sp>
      <p:sp>
        <p:nvSpPr>
          <p:cNvPr id="15362" name="Объект 2"/>
          <p:cNvSpPr>
            <a:spLocks noGrp="1"/>
          </p:cNvSpPr>
          <p:nvPr>
            <p:ph idx="4294967295"/>
          </p:nvPr>
        </p:nvSpPr>
        <p:spPr>
          <a:xfrm>
            <a:off x="395536" y="908720"/>
            <a:ext cx="8424863" cy="1728788"/>
          </a:xfrm>
        </p:spPr>
        <p:txBody>
          <a:bodyPr>
            <a:noAutofit/>
          </a:bodyPr>
          <a:lstStyle/>
          <a:p>
            <a:pPr marL="0" indent="0" algn="just" eaLnBrk="1" hangingPunct="1">
              <a:buFont typeface="Wingdings" pitchFamily="2" charset="2"/>
              <a:buNone/>
              <a:defRPr/>
            </a:pPr>
            <a:r>
              <a:rPr lang="ru-RU" sz="1200" dirty="0" smtClean="0">
                <a:latin typeface="Arial" pitchFamily="34" charset="0"/>
                <a:cs typeface="Arial" pitchFamily="34" charset="0"/>
              </a:rPr>
              <a:t>Сафронов </a:t>
            </a:r>
            <a:r>
              <a:rPr lang="ru-RU" sz="1200" dirty="0">
                <a:latin typeface="Arial" pitchFamily="34" charset="0"/>
                <a:cs typeface="Arial" pitchFamily="34" charset="0"/>
              </a:rPr>
              <a:t>Виктор Алексеевич родился 25 января 1932 года в г. </a:t>
            </a:r>
            <a:r>
              <a:rPr lang="ru-RU" sz="1200" dirty="0" smtClean="0">
                <a:latin typeface="Arial" pitchFamily="34" charset="0"/>
                <a:cs typeface="Arial" pitchFamily="34" charset="0"/>
              </a:rPr>
              <a:t>Горький. </a:t>
            </a:r>
            <a:r>
              <a:rPr lang="ru-RU" sz="1200" dirty="0">
                <a:latin typeface="Arial" pitchFamily="34" charset="0"/>
                <a:cs typeface="Arial" pitchFamily="34" charset="0"/>
              </a:rPr>
              <a:t>С детства он проявил большой живописный талант, начав заниматься в художественной студии Дворца культуры имени В.И. Ленина. В 1953 году окончил Горьковское художественное училище, </a:t>
            </a:r>
            <a:r>
              <a:rPr lang="ru-RU" sz="1200" dirty="0" smtClean="0">
                <a:latin typeface="Arial" pitchFamily="34" charset="0"/>
                <a:cs typeface="Arial" pitchFamily="34" charset="0"/>
              </a:rPr>
              <a:t>учёба </a:t>
            </a:r>
            <a:r>
              <a:rPr lang="ru-RU" sz="1200" dirty="0">
                <a:latin typeface="Arial" pitchFamily="34" charset="0"/>
                <a:cs typeface="Arial" pitchFamily="34" charset="0"/>
              </a:rPr>
              <a:t>в котором расширила кругозор, дала профессиональные навыки и послужила началом его творческого пути в изобразительном искусстве. За время становления и поиска своей стези в </a:t>
            </a:r>
            <a:r>
              <a:rPr lang="ru-RU" sz="1200" dirty="0" smtClean="0">
                <a:latin typeface="Arial" pitchFamily="34" charset="0"/>
                <a:cs typeface="Arial" pitchFamily="34" charset="0"/>
              </a:rPr>
              <a:t>творчестве </a:t>
            </a:r>
            <a:r>
              <a:rPr lang="ru-RU" sz="1200" dirty="0">
                <a:latin typeface="Arial" pitchFamily="34" charset="0"/>
                <a:cs typeface="Arial" pitchFamily="34" charset="0"/>
              </a:rPr>
              <a:t>Сафронов В.А. работал художником-проектировщиком, художником-оформителем, сотрудничал с редакциями газет «Горьковский Рабочий» и «Горьковская Правда», где были опубликованы его рисунки. Сафронов преподавал в школе и техническом училище, руководил детской художественной студией </a:t>
            </a:r>
            <a:r>
              <a:rPr lang="ru-RU" sz="1200" dirty="0" smtClean="0">
                <a:latin typeface="Arial" pitchFamily="34" charset="0"/>
                <a:cs typeface="Arial" pitchFamily="34" charset="0"/>
              </a:rPr>
              <a:t/>
            </a:r>
            <a:br>
              <a:rPr lang="ru-RU" sz="1200" dirty="0" smtClean="0">
                <a:latin typeface="Arial" pitchFamily="34" charset="0"/>
                <a:cs typeface="Arial" pitchFamily="34" charset="0"/>
              </a:rPr>
            </a:br>
            <a:r>
              <a:rPr lang="ru-RU" sz="1200" dirty="0" smtClean="0">
                <a:latin typeface="Arial" pitchFamily="34" charset="0"/>
                <a:cs typeface="Arial" pitchFamily="34" charset="0"/>
              </a:rPr>
              <a:t>в </a:t>
            </a:r>
            <a:r>
              <a:rPr lang="ru-RU" sz="1200" dirty="0">
                <a:latin typeface="Arial" pitchFamily="34" charset="0"/>
                <a:cs typeface="Arial" pitchFamily="34" charset="0"/>
              </a:rPr>
              <a:t>ДК завода «Двигатель Революции». В 1967 году художник впервые </a:t>
            </a:r>
            <a:r>
              <a:rPr lang="ru-RU" sz="1200" dirty="0" smtClean="0">
                <a:latin typeface="Arial" pitchFamily="34" charset="0"/>
                <a:cs typeface="Arial" pitchFamily="34" charset="0"/>
              </a:rPr>
              <a:t>участвовал </a:t>
            </a:r>
            <a:r>
              <a:rPr lang="ru-RU" sz="1200" dirty="0">
                <a:latin typeface="Arial" pitchFamily="34" charset="0"/>
                <a:cs typeface="Arial" pitchFamily="34" charset="0"/>
              </a:rPr>
              <a:t>в профессиональной зональной выставке Союза художников «Большая Волга» в г. </a:t>
            </a:r>
            <a:r>
              <a:rPr lang="ru-RU" sz="1200" dirty="0" smtClean="0">
                <a:latin typeface="Arial" pitchFamily="34" charset="0"/>
                <a:cs typeface="Arial" pitchFamily="34" charset="0"/>
              </a:rPr>
              <a:t>Волгоград </a:t>
            </a:r>
            <a:r>
              <a:rPr lang="ru-RU" sz="1200" dirty="0">
                <a:latin typeface="Arial" pitchFamily="34" charset="0"/>
                <a:cs typeface="Arial" pitchFamily="34" charset="0"/>
              </a:rPr>
              <a:t>своими работами «Вставай, Страна!» и «Землемер», которые положили начало его творческого пути в большое профессиональное искусство.</a:t>
            </a:r>
          </a:p>
        </p:txBody>
      </p:sp>
      <p:sp>
        <p:nvSpPr>
          <p:cNvPr id="15363" name="Прямоугольник 4"/>
          <p:cNvSpPr>
            <a:spLocks noChangeArrowheads="1"/>
          </p:cNvSpPr>
          <p:nvPr/>
        </p:nvSpPr>
        <p:spPr bwMode="auto">
          <a:xfrm>
            <a:off x="5435600" y="620713"/>
            <a:ext cx="3240088" cy="274637"/>
          </a:xfrm>
          <a:prstGeom prst="rect">
            <a:avLst/>
          </a:prstGeom>
          <a:noFill/>
          <a:ln w="9525">
            <a:noFill/>
            <a:miter lim="800000"/>
            <a:headEnd/>
            <a:tailEnd/>
          </a:ln>
        </p:spPr>
        <p:txBody>
          <a:bodyPr>
            <a:spAutoFit/>
          </a:bodyPr>
          <a:lstStyle/>
          <a:p>
            <a:endParaRPr lang="ru-RU" sz="1200">
              <a:latin typeface="Arial" charset="0"/>
            </a:endParaRPr>
          </a:p>
        </p:txBody>
      </p:sp>
      <p:pic>
        <p:nvPicPr>
          <p:cNvPr id="15364" name="Picture 6" descr="Вставай, страна 140х200 хм 65г"/>
          <p:cNvPicPr>
            <a:picLocks noChangeAspect="1" noChangeArrowheads="1"/>
          </p:cNvPicPr>
          <p:nvPr/>
        </p:nvPicPr>
        <p:blipFill>
          <a:blip r:embed="rId2" cstate="print"/>
          <a:srcRect/>
          <a:stretch>
            <a:fillRect/>
          </a:stretch>
        </p:blipFill>
        <p:spPr bwMode="auto">
          <a:xfrm>
            <a:off x="2124075" y="2924175"/>
            <a:ext cx="4679950" cy="36210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Объект 2"/>
          <p:cNvSpPr>
            <a:spLocks noGrp="1"/>
          </p:cNvSpPr>
          <p:nvPr>
            <p:ph idx="4294967295"/>
          </p:nvPr>
        </p:nvSpPr>
        <p:spPr>
          <a:xfrm>
            <a:off x="179512" y="764704"/>
            <a:ext cx="8713788" cy="1944688"/>
          </a:xfrm>
        </p:spPr>
        <p:txBody>
          <a:bodyPr>
            <a:normAutofit fontScale="92500" lnSpcReduction="20000"/>
          </a:bodyPr>
          <a:lstStyle/>
          <a:p>
            <a:pPr marL="0" indent="0" algn="just">
              <a:defRPr/>
            </a:pPr>
            <a:r>
              <a:rPr lang="ru-RU" sz="1400" dirty="0">
                <a:latin typeface="Arial" pitchFamily="34" charset="0"/>
                <a:cs typeface="Arial" pitchFamily="34" charset="0"/>
              </a:rPr>
              <a:t>С 1969 года, после написания картин «Солдатское письмо» и «Клятва», по приглашению Ульяновской организации Союза художников </a:t>
            </a:r>
            <a:r>
              <a:rPr lang="ru-RU" sz="1400" dirty="0" smtClean="0">
                <a:latin typeface="Arial" pitchFamily="34" charset="0"/>
                <a:cs typeface="Arial" pitchFamily="34" charset="0"/>
              </a:rPr>
              <a:t>СССР </a:t>
            </a:r>
            <a:r>
              <a:rPr lang="ru-RU" sz="1400" dirty="0">
                <a:latin typeface="Arial" pitchFamily="34" charset="0"/>
                <a:cs typeface="Arial" pitchFamily="34" charset="0"/>
              </a:rPr>
              <a:t>Сафронов В.А. переезжает жить и работать </a:t>
            </a:r>
            <a:r>
              <a:rPr lang="ru-RU" sz="1400" dirty="0" smtClean="0">
                <a:latin typeface="Arial" pitchFamily="34" charset="0"/>
                <a:cs typeface="Arial" pitchFamily="34" charset="0"/>
              </a:rPr>
              <a:t>в г. </a:t>
            </a:r>
            <a:r>
              <a:rPr lang="ru-RU" sz="1400" dirty="0">
                <a:latin typeface="Arial" pitchFamily="34" charset="0"/>
                <a:cs typeface="Arial" pitchFamily="34" charset="0"/>
              </a:rPr>
              <a:t>Ульяновск, где ему предоставили квартиру и персональную творческую мастерскую. Работая в Ульяновске, он создал и создает по сей день свои основные полотна, в которых отразилась главная тема его творчества – военно-патриотическая. В 1971 году за работы о Великой Отечественной войне </a:t>
            </a:r>
            <a:r>
              <a:rPr lang="ru-RU" sz="1400" dirty="0" smtClean="0">
                <a:latin typeface="Arial" pitchFamily="34" charset="0"/>
                <a:cs typeface="Arial" pitchFamily="34" charset="0"/>
              </a:rPr>
              <a:t>1941-1945 гг. </a:t>
            </a:r>
            <a:r>
              <a:rPr lang="ru-RU" sz="1400" dirty="0">
                <a:latin typeface="Arial" pitchFamily="34" charset="0"/>
                <a:cs typeface="Arial" pitchFamily="34" charset="0"/>
              </a:rPr>
              <a:t>«Солдатское письмо» </a:t>
            </a:r>
            <a:r>
              <a:rPr lang="ru-RU" sz="1400" dirty="0" smtClean="0">
                <a:latin typeface="Arial" pitchFamily="34" charset="0"/>
                <a:cs typeface="Arial" pitchFamily="34" charset="0"/>
              </a:rPr>
              <a:t/>
            </a:r>
            <a:br>
              <a:rPr lang="ru-RU" sz="1400" dirty="0" smtClean="0">
                <a:latin typeface="Arial" pitchFamily="34" charset="0"/>
                <a:cs typeface="Arial" pitchFamily="34" charset="0"/>
              </a:rPr>
            </a:br>
            <a:r>
              <a:rPr lang="ru-RU" sz="1400" dirty="0" smtClean="0">
                <a:latin typeface="Arial" pitchFamily="34" charset="0"/>
                <a:cs typeface="Arial" pitchFamily="34" charset="0"/>
              </a:rPr>
              <a:t>и </a:t>
            </a:r>
            <a:r>
              <a:rPr lang="ru-RU" sz="1400" dirty="0">
                <a:latin typeface="Arial" pitchFamily="34" charset="0"/>
                <a:cs typeface="Arial" pitchFamily="34" charset="0"/>
              </a:rPr>
              <a:t>«</a:t>
            </a:r>
            <a:r>
              <a:rPr lang="ru-RU" sz="1400" dirty="0" smtClean="0">
                <a:latin typeface="Arial" pitchFamily="34" charset="0"/>
                <a:cs typeface="Arial" pitchFamily="34" charset="0"/>
              </a:rPr>
              <a:t>Клятва» Сафронову </a:t>
            </a:r>
            <a:r>
              <a:rPr lang="ru-RU" sz="1400" dirty="0">
                <a:latin typeface="Arial" pitchFamily="34" charset="0"/>
                <a:cs typeface="Arial" pitchFamily="34" charset="0"/>
              </a:rPr>
              <a:t>В.А. </a:t>
            </a:r>
            <a:r>
              <a:rPr lang="ru-RU" sz="1400" dirty="0" smtClean="0">
                <a:latin typeface="Arial" pitchFamily="34" charset="0"/>
                <a:cs typeface="Arial" pitchFamily="34" charset="0"/>
              </a:rPr>
              <a:t>присвоено почётное </a:t>
            </a:r>
            <a:r>
              <a:rPr lang="ru-RU" sz="1400" dirty="0">
                <a:latin typeface="Arial" pitchFamily="34" charset="0"/>
                <a:cs typeface="Arial" pitchFamily="34" charset="0"/>
              </a:rPr>
              <a:t>звание «Заслуженный художник РСФСР</a:t>
            </a:r>
            <a:r>
              <a:rPr lang="ru-RU" sz="1400" dirty="0" smtClean="0">
                <a:latin typeface="Arial" pitchFamily="34" charset="0"/>
                <a:cs typeface="Arial" pitchFamily="34" charset="0"/>
              </a:rPr>
              <a:t>».</a:t>
            </a:r>
            <a:endParaRPr lang="ru-RU" sz="1400" dirty="0">
              <a:latin typeface="Arial" pitchFamily="34" charset="0"/>
              <a:cs typeface="Arial" pitchFamily="34" charset="0"/>
            </a:endParaRPr>
          </a:p>
          <a:p>
            <a:pPr marL="0" indent="0" algn="just">
              <a:defRPr/>
            </a:pPr>
            <a:r>
              <a:rPr lang="ru-RU" sz="1400" dirty="0">
                <a:latin typeface="Arial" pitchFamily="34" charset="0"/>
                <a:cs typeface="Arial" pitchFamily="34" charset="0"/>
              </a:rPr>
              <a:t>После написания </a:t>
            </a:r>
            <a:r>
              <a:rPr lang="ru-RU" sz="1400" dirty="0" err="1">
                <a:latin typeface="Arial" pitchFamily="34" charset="0"/>
                <a:cs typeface="Arial" pitchFamily="34" charset="0"/>
              </a:rPr>
              <a:t>полиптиха</a:t>
            </a:r>
            <a:r>
              <a:rPr lang="ru-RU" sz="1400" dirty="0">
                <a:latin typeface="Arial" pitchFamily="34" charset="0"/>
                <a:cs typeface="Arial" pitchFamily="34" charset="0"/>
              </a:rPr>
              <a:t> «Ценою жизни», состоящего из работ «На фронт», «Гвардейское знамя», «Политрук», «Вернулся», триптиха «Завещано помнить», полотен «Коммунисты, вперед!» и «Боевое знамя» (эти две работы экспонируются в советском </a:t>
            </a:r>
            <a:r>
              <a:rPr lang="ru-RU" sz="1400" dirty="0" smtClean="0">
                <a:latin typeface="Arial" pitchFamily="34" charset="0"/>
                <a:cs typeface="Arial" pitchFamily="34" charset="0"/>
              </a:rPr>
              <a:t>отделе </a:t>
            </a:r>
            <a:r>
              <a:rPr lang="ru-RU" sz="1400" dirty="0">
                <a:latin typeface="Arial" pitchFamily="34" charset="0"/>
                <a:cs typeface="Arial" pitchFamily="34" charset="0"/>
              </a:rPr>
              <a:t>Государственной Третьяковской </a:t>
            </a:r>
            <a:r>
              <a:rPr lang="ru-RU" sz="1400" dirty="0" smtClean="0">
                <a:latin typeface="Arial" pitchFamily="34" charset="0"/>
                <a:cs typeface="Arial" pitchFamily="34" charset="0"/>
              </a:rPr>
              <a:t>галереи) в </a:t>
            </a:r>
            <a:r>
              <a:rPr lang="ru-RU" sz="1400" dirty="0">
                <a:latin typeface="Arial" pitchFamily="34" charset="0"/>
                <a:cs typeface="Arial" pitchFamily="34" charset="0"/>
              </a:rPr>
              <a:t>1983 году Сафронову В.А. </a:t>
            </a:r>
            <a:r>
              <a:rPr lang="ru-RU" sz="1400" dirty="0" smtClean="0">
                <a:latin typeface="Arial" pitchFamily="34" charset="0"/>
                <a:cs typeface="Arial" pitchFamily="34" charset="0"/>
              </a:rPr>
              <a:t>присвоено </a:t>
            </a:r>
            <a:r>
              <a:rPr lang="ru-RU" sz="1400" dirty="0">
                <a:latin typeface="Arial" pitchFamily="34" charset="0"/>
                <a:cs typeface="Arial" pitchFamily="34" charset="0"/>
              </a:rPr>
              <a:t>почётное звание «Народный художник РСФСР». </a:t>
            </a:r>
          </a:p>
          <a:p>
            <a:pPr marL="0" indent="0" algn="just" eaLnBrk="1" hangingPunct="1">
              <a:buFont typeface="Wingdings" pitchFamily="2" charset="2"/>
              <a:buNone/>
              <a:defRPr/>
            </a:pPr>
            <a:endParaRPr lang="ru-RU" sz="1400" dirty="0"/>
          </a:p>
        </p:txBody>
      </p:sp>
      <p:pic>
        <p:nvPicPr>
          <p:cNvPr id="16386" name="Picture 9" descr="Коммунисты, вперёд! 1985г 200х250 хм"/>
          <p:cNvPicPr>
            <a:picLocks noChangeAspect="1" noChangeArrowheads="1"/>
          </p:cNvPicPr>
          <p:nvPr/>
        </p:nvPicPr>
        <p:blipFill>
          <a:blip r:embed="rId2" cstate="print"/>
          <a:srcRect/>
          <a:stretch>
            <a:fillRect/>
          </a:stretch>
        </p:blipFill>
        <p:spPr bwMode="auto">
          <a:xfrm>
            <a:off x="4643438" y="3141663"/>
            <a:ext cx="4248150" cy="3475037"/>
          </a:xfrm>
          <a:prstGeom prst="rect">
            <a:avLst/>
          </a:prstGeom>
          <a:noFill/>
          <a:ln w="9525">
            <a:noFill/>
            <a:miter lim="800000"/>
            <a:headEnd/>
            <a:tailEnd/>
          </a:ln>
        </p:spPr>
      </p:pic>
      <p:pic>
        <p:nvPicPr>
          <p:cNvPr id="16387" name="Picture 5" descr="Клятва 200х250 хм 69г"/>
          <p:cNvPicPr>
            <a:picLocks noChangeAspect="1" noChangeArrowheads="1"/>
          </p:cNvPicPr>
          <p:nvPr/>
        </p:nvPicPr>
        <p:blipFill>
          <a:blip r:embed="rId3" cstate="print"/>
          <a:srcRect/>
          <a:stretch>
            <a:fillRect/>
          </a:stretch>
        </p:blipFill>
        <p:spPr bwMode="auto">
          <a:xfrm>
            <a:off x="323850" y="3141663"/>
            <a:ext cx="4176713" cy="3438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Прямоугольник 10"/>
          <p:cNvSpPr>
            <a:spLocks noChangeArrowheads="1"/>
          </p:cNvSpPr>
          <p:nvPr/>
        </p:nvSpPr>
        <p:spPr bwMode="auto">
          <a:xfrm>
            <a:off x="250825" y="4437063"/>
            <a:ext cx="8713788" cy="2292935"/>
          </a:xfrm>
          <a:prstGeom prst="rect">
            <a:avLst/>
          </a:prstGeom>
          <a:noFill/>
          <a:ln w="9525">
            <a:noFill/>
            <a:miter lim="800000"/>
            <a:headEnd/>
            <a:tailEnd/>
          </a:ln>
        </p:spPr>
        <p:txBody>
          <a:bodyPr>
            <a:spAutoFit/>
          </a:bodyPr>
          <a:lstStyle/>
          <a:p>
            <a:pPr algn="ctr"/>
            <a:r>
              <a:rPr lang="ru-RU" sz="1300" dirty="0" smtClean="0">
                <a:latin typeface="Arial" charset="0"/>
              </a:rPr>
              <a:t>Творчество  Виктора Сафронова – </a:t>
            </a:r>
            <a:r>
              <a:rPr lang="ru-RU" sz="1300" dirty="0">
                <a:latin typeface="Arial" charset="0"/>
              </a:rPr>
              <a:t>яркая страница в изобразительной летописи русского, советского искусства о Великой Отечественной войне </a:t>
            </a:r>
            <a:r>
              <a:rPr lang="ru-RU" sz="1300" dirty="0" smtClean="0">
                <a:latin typeface="Arial" charset="0"/>
              </a:rPr>
              <a:t>1941-45 гг</a:t>
            </a:r>
            <a:r>
              <a:rPr lang="ru-RU" sz="1300" dirty="0">
                <a:latin typeface="Arial" charset="0"/>
              </a:rPr>
              <a:t>. По отзывам искусствоведов, </a:t>
            </a:r>
            <a:r>
              <a:rPr lang="ru-RU" sz="1300" dirty="0" err="1">
                <a:latin typeface="Arial" charset="0"/>
              </a:rPr>
              <a:t>полиптих</a:t>
            </a:r>
            <a:r>
              <a:rPr lang="ru-RU" sz="1300" dirty="0">
                <a:latin typeface="Arial" charset="0"/>
              </a:rPr>
              <a:t> </a:t>
            </a:r>
            <a:r>
              <a:rPr lang="ru-RU" sz="1300" dirty="0" smtClean="0">
                <a:latin typeface="Arial" charset="0"/>
              </a:rPr>
              <a:t>«</a:t>
            </a:r>
            <a:r>
              <a:rPr lang="ru-RU" sz="1300" dirty="0">
                <a:latin typeface="Arial" charset="0"/>
              </a:rPr>
              <a:t>Ценою жизни» (1974), триптих «Завещано помнить» (1982-1983), картины «Солдатское письмо», «Прощание», «Соната над озером </a:t>
            </a:r>
            <a:r>
              <a:rPr lang="ru-RU" sz="1300" dirty="0" err="1">
                <a:latin typeface="Arial" charset="0"/>
              </a:rPr>
              <a:t>Мсто</a:t>
            </a:r>
            <a:r>
              <a:rPr lang="ru-RU" sz="1300" dirty="0">
                <a:latin typeface="Arial" charset="0"/>
              </a:rPr>
              <a:t>», «22 июня</a:t>
            </a:r>
            <a:r>
              <a:rPr lang="ru-RU" sz="1300" dirty="0" smtClean="0">
                <a:latin typeface="Arial" charset="0"/>
              </a:rPr>
              <a:t>» </a:t>
            </a:r>
            <a:r>
              <a:rPr lang="ru-RU" sz="1300" dirty="0">
                <a:latin typeface="Arial" charset="0"/>
              </a:rPr>
              <a:t>относятся к высочайшим достижениям национальной школы живописи. </a:t>
            </a:r>
            <a:endParaRPr lang="ru-RU" sz="1300" dirty="0" smtClean="0">
              <a:latin typeface="Arial" charset="0"/>
            </a:endParaRPr>
          </a:p>
          <a:p>
            <a:pPr algn="ctr"/>
            <a:r>
              <a:rPr lang="ru-RU" sz="1300" dirty="0" smtClean="0">
                <a:latin typeface="Arial" charset="0"/>
              </a:rPr>
              <a:t>Тема </a:t>
            </a:r>
            <a:r>
              <a:rPr lang="ru-RU" sz="1300" dirty="0">
                <a:latin typeface="Arial" charset="0"/>
              </a:rPr>
              <a:t>войны и мира для Сафронова </a:t>
            </a:r>
            <a:r>
              <a:rPr lang="ru-RU" sz="1300" dirty="0" smtClean="0">
                <a:latin typeface="Arial" charset="0"/>
              </a:rPr>
              <a:t>В.А. основополагающая. Она </a:t>
            </a:r>
            <a:r>
              <a:rPr lang="ru-RU" sz="1300" dirty="0">
                <a:latin typeface="Arial" charset="0"/>
              </a:rPr>
              <a:t>проявляется в его картинах как тема победы жизни над смертью. Автор стремится сохранить историческую правду, работая над полотнами, которые написаны по воспоминаниям участников Великой Отечественной войны. На протяжении всего своего творческого пути художник рассказывает современникам о тех </a:t>
            </a:r>
            <a:r>
              <a:rPr lang="ru-RU" sz="1300" dirty="0" smtClean="0">
                <a:latin typeface="Arial" charset="0"/>
              </a:rPr>
              <a:t>испытаниях, которые </a:t>
            </a:r>
            <a:r>
              <a:rPr lang="ru-RU" sz="1300" dirty="0">
                <a:latin typeface="Arial" charset="0"/>
              </a:rPr>
              <a:t>пережили простые советские люди, о неимоверно трудной Победе в Великой Отечественной войне </a:t>
            </a:r>
            <a:r>
              <a:rPr lang="ru-RU" sz="1300" dirty="0" smtClean="0">
                <a:latin typeface="Arial" charset="0"/>
              </a:rPr>
              <a:t>1941-45 гг., </a:t>
            </a:r>
            <a:r>
              <a:rPr lang="ru-RU" sz="1300" dirty="0">
                <a:latin typeface="Arial" charset="0"/>
              </a:rPr>
              <a:t>добытой на полях сражений ценой миллионов человеческих жизней, о жизни в военном тылу, когда люди самоотверженно работали для Победы </a:t>
            </a:r>
            <a:r>
              <a:rPr lang="ru-RU" sz="1300" dirty="0" smtClean="0">
                <a:latin typeface="Arial" charset="0"/>
              </a:rPr>
              <a:t>изо </a:t>
            </a:r>
            <a:r>
              <a:rPr lang="ru-RU" sz="1300" dirty="0">
                <a:latin typeface="Arial" charset="0"/>
              </a:rPr>
              <a:t>всех возможных сил. </a:t>
            </a:r>
          </a:p>
        </p:txBody>
      </p:sp>
      <p:pic>
        <p:nvPicPr>
          <p:cNvPr id="17410" name="Picture 7" descr="боевое знамя 150х220 хм 85г"/>
          <p:cNvPicPr>
            <a:picLocks noChangeAspect="1" noChangeArrowheads="1"/>
          </p:cNvPicPr>
          <p:nvPr/>
        </p:nvPicPr>
        <p:blipFill>
          <a:blip r:embed="rId2" cstate="print"/>
          <a:srcRect/>
          <a:stretch>
            <a:fillRect/>
          </a:stretch>
        </p:blipFill>
        <p:spPr bwMode="auto">
          <a:xfrm>
            <a:off x="1619672" y="548680"/>
            <a:ext cx="5471865" cy="377983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9" descr="разрозненные войной 1480х1800 хм 87г"/>
          <p:cNvPicPr>
            <a:picLocks noChangeAspect="1" noChangeArrowheads="1"/>
          </p:cNvPicPr>
          <p:nvPr/>
        </p:nvPicPr>
        <p:blipFill>
          <a:blip r:embed="rId2" cstate="print"/>
          <a:srcRect/>
          <a:stretch>
            <a:fillRect/>
          </a:stretch>
        </p:blipFill>
        <p:spPr bwMode="auto">
          <a:xfrm>
            <a:off x="827584" y="2625427"/>
            <a:ext cx="4896371" cy="3920350"/>
          </a:xfrm>
          <a:prstGeom prst="rect">
            <a:avLst/>
          </a:prstGeom>
          <a:noFill/>
          <a:ln w="9525">
            <a:noFill/>
            <a:miter lim="800000"/>
            <a:headEnd/>
            <a:tailEnd/>
          </a:ln>
        </p:spPr>
      </p:pic>
      <p:pic>
        <p:nvPicPr>
          <p:cNvPr id="18435" name="Picture 10" descr="всё едино  75 х 120 орг"/>
          <p:cNvPicPr>
            <a:picLocks noChangeAspect="1" noChangeArrowheads="1"/>
          </p:cNvPicPr>
          <p:nvPr/>
        </p:nvPicPr>
        <p:blipFill>
          <a:blip r:embed="rId3" cstate="print"/>
          <a:srcRect/>
          <a:stretch>
            <a:fillRect/>
          </a:stretch>
        </p:blipFill>
        <p:spPr bwMode="auto">
          <a:xfrm>
            <a:off x="6345212" y="2636912"/>
            <a:ext cx="1871564" cy="1185561"/>
          </a:xfrm>
          <a:prstGeom prst="rect">
            <a:avLst/>
          </a:prstGeom>
          <a:noFill/>
          <a:ln w="9525">
            <a:noFill/>
            <a:miter lim="800000"/>
            <a:headEnd/>
            <a:tailEnd/>
          </a:ln>
        </p:spPr>
      </p:pic>
      <p:pic>
        <p:nvPicPr>
          <p:cNvPr id="18437" name="Picture 7" descr="на картофельном поле 100х80 хм"/>
          <p:cNvPicPr>
            <a:picLocks noChangeAspect="1" noChangeArrowheads="1"/>
          </p:cNvPicPr>
          <p:nvPr/>
        </p:nvPicPr>
        <p:blipFill>
          <a:blip r:embed="rId4" cstate="print"/>
          <a:srcRect/>
          <a:stretch>
            <a:fillRect/>
          </a:stretch>
        </p:blipFill>
        <p:spPr bwMode="auto">
          <a:xfrm>
            <a:off x="6300192" y="4102190"/>
            <a:ext cx="1916584" cy="2421570"/>
          </a:xfrm>
          <a:prstGeom prst="rect">
            <a:avLst/>
          </a:prstGeom>
          <a:noFill/>
          <a:ln w="9525">
            <a:noFill/>
            <a:miter lim="800000"/>
            <a:headEnd/>
            <a:tailEnd/>
          </a:ln>
        </p:spPr>
      </p:pic>
      <p:sp>
        <p:nvSpPr>
          <p:cNvPr id="2" name="Прямоугольник 1"/>
          <p:cNvSpPr/>
          <p:nvPr/>
        </p:nvSpPr>
        <p:spPr>
          <a:xfrm>
            <a:off x="359532" y="404664"/>
            <a:ext cx="8424936" cy="2092881"/>
          </a:xfrm>
          <a:prstGeom prst="rect">
            <a:avLst/>
          </a:prstGeom>
        </p:spPr>
        <p:txBody>
          <a:bodyPr wrap="square">
            <a:spAutoFit/>
          </a:bodyPr>
          <a:lstStyle/>
          <a:p>
            <a:pPr algn="ctr"/>
            <a:r>
              <a:rPr lang="ru-RU" sz="1200" dirty="0">
                <a:latin typeface="Arial" panose="020B0604020202020204" pitchFamily="34" charset="0"/>
                <a:cs typeface="Arial" panose="020B0604020202020204" pitchFamily="34" charset="0"/>
              </a:rPr>
              <a:t>Военно-историческую тематику Сафронов В.А. продолжил и в произведениях, посвящённых послевоенному восстановлению страны. Такие работы, как триптих «Де-юре», «Разрозненные войной», «Помоги, браток», «Перезахоронение», «Всё в прошлом», «Ветеран» рассказывают о человеческих судьбах, покалеченных войной, </a:t>
            </a:r>
          </a:p>
          <a:p>
            <a:pPr algn="ctr">
              <a:spcAft>
                <a:spcPts val="600"/>
              </a:spcAft>
            </a:pPr>
            <a:r>
              <a:rPr lang="ru-RU" sz="1200" dirty="0">
                <a:latin typeface="Arial" panose="020B0604020202020204" pitchFamily="34" charset="0"/>
                <a:cs typeface="Arial" panose="020B0604020202020204" pitchFamily="34" charset="0"/>
              </a:rPr>
              <a:t>о людях, стремящихся жить, упорно сохраняя свои лучшие духовные качества. </a:t>
            </a:r>
          </a:p>
          <a:p>
            <a:pPr algn="ctr">
              <a:spcAft>
                <a:spcPts val="600"/>
              </a:spcAft>
            </a:pPr>
            <a:r>
              <a:rPr lang="ru-RU" sz="1200" dirty="0">
                <a:latin typeface="Arial" panose="020B0604020202020204" pitchFamily="34" charset="0"/>
                <a:cs typeface="Arial" panose="020B0604020202020204" pitchFamily="34" charset="0"/>
              </a:rPr>
              <a:t>Полотно «Ветеран» было представлено на проходившей в 2015 году в г. Москва Международной художественной выставке «Победа!». Эта работа была одной из двух работ, которые представляли Ульяновскую область на этом крупнейшем форуме искусства. </a:t>
            </a:r>
          </a:p>
          <a:p>
            <a:pPr algn="ctr"/>
            <a:r>
              <a:rPr lang="ru-RU" sz="1200" dirty="0">
                <a:latin typeface="Arial" panose="020B0604020202020204" pitchFamily="34" charset="0"/>
                <a:cs typeface="Arial" panose="020B0604020202020204" pitchFamily="34" charset="0"/>
              </a:rPr>
              <a:t>Военно-историческую тематику художник расширяет согласно законам своей духовности и представляет зрителям, общественности и искусствоведам такие работы, как «Стояние на мошке» и «Этапы большого пути», раскрывающие трагедию и ужасы Гулага.</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Объект 2"/>
          <p:cNvSpPr>
            <a:spLocks noGrp="1"/>
          </p:cNvSpPr>
          <p:nvPr>
            <p:ph idx="4294967295"/>
          </p:nvPr>
        </p:nvSpPr>
        <p:spPr>
          <a:xfrm>
            <a:off x="242094" y="548680"/>
            <a:ext cx="8659813" cy="1655763"/>
          </a:xfrm>
        </p:spPr>
        <p:txBody>
          <a:bodyPr>
            <a:noAutofit/>
          </a:bodyPr>
          <a:lstStyle/>
          <a:p>
            <a:pPr marL="0" indent="0" algn="ctr" eaLnBrk="1" hangingPunct="1">
              <a:spcBef>
                <a:spcPct val="0"/>
              </a:spcBef>
              <a:buFont typeface="Wingdings" pitchFamily="2" charset="2"/>
              <a:buNone/>
              <a:defRPr/>
            </a:pPr>
            <a:r>
              <a:rPr lang="ru-RU" sz="1300" dirty="0" smtClean="0">
                <a:latin typeface="Arial" pitchFamily="34" charset="0"/>
                <a:cs typeface="Arial" pitchFamily="34" charset="0"/>
              </a:rPr>
              <a:t>Результатом работы над историческими документами явилась серия полотен, объединённых в </a:t>
            </a:r>
            <a:r>
              <a:rPr lang="ru-RU" sz="1300" dirty="0" err="1" smtClean="0">
                <a:latin typeface="Arial" pitchFamily="34" charset="0"/>
                <a:cs typeface="Arial" pitchFamily="34" charset="0"/>
              </a:rPr>
              <a:t>полиптих</a:t>
            </a:r>
            <a:r>
              <a:rPr lang="ru-RU" sz="1300" dirty="0" smtClean="0">
                <a:latin typeface="Arial" pitchFamily="34" charset="0"/>
                <a:cs typeface="Arial" pitchFamily="34" charset="0"/>
              </a:rPr>
              <a:t> «Затмение». Это составленная из восьми произведений масштабная панорама событий, охватывающая исторический период начала и первой трети прошлого столетия. Произведения отражают как главных вершителей судьбы страны, так и исполнителей их «приговоров». Портреты исторических лиц написаны непарадно, как будто собранное досье предстает перед зрителями. Свою оценку происходящим событиям художник даёт в полотнах, посвящённых семье Романовых, рисуя историческую действительность, преломлённую сквозь призму своей души. Сам художник будто присутствует при этих событиях и смотрит </a:t>
            </a:r>
            <a:br>
              <a:rPr lang="ru-RU" sz="1300" dirty="0" smtClean="0">
                <a:latin typeface="Arial" pitchFamily="34" charset="0"/>
                <a:cs typeface="Arial" pitchFamily="34" charset="0"/>
              </a:rPr>
            </a:br>
            <a:r>
              <a:rPr lang="ru-RU" sz="1300" dirty="0" smtClean="0">
                <a:latin typeface="Arial" pitchFamily="34" charset="0"/>
                <a:cs typeface="Arial" pitchFamily="34" charset="0"/>
              </a:rPr>
              <a:t>со своего «Автопортрета», который он также включил в </a:t>
            </a:r>
            <a:r>
              <a:rPr lang="ru-RU" sz="1300" dirty="0" err="1" smtClean="0">
                <a:latin typeface="Arial" pitchFamily="34" charset="0"/>
                <a:cs typeface="Arial" pitchFamily="34" charset="0"/>
              </a:rPr>
              <a:t>полиптих</a:t>
            </a:r>
            <a:r>
              <a:rPr lang="ru-RU" sz="1300" dirty="0" smtClean="0">
                <a:latin typeface="Arial" pitchFamily="34" charset="0"/>
                <a:cs typeface="Arial" pitchFamily="34" charset="0"/>
              </a:rPr>
              <a:t>. </a:t>
            </a:r>
          </a:p>
        </p:txBody>
      </p:sp>
      <p:pic>
        <p:nvPicPr>
          <p:cNvPr id="19458" name="Picture 7"/>
          <p:cNvPicPr>
            <a:picLocks noChangeAspect="1" noChangeArrowheads="1"/>
          </p:cNvPicPr>
          <p:nvPr/>
        </p:nvPicPr>
        <p:blipFill>
          <a:blip r:embed="rId2" cstate="print"/>
          <a:srcRect/>
          <a:stretch>
            <a:fillRect/>
          </a:stretch>
        </p:blipFill>
        <p:spPr bwMode="auto">
          <a:xfrm>
            <a:off x="323850" y="2636838"/>
            <a:ext cx="5256213" cy="3943350"/>
          </a:xfrm>
          <a:prstGeom prst="rect">
            <a:avLst/>
          </a:prstGeom>
          <a:noFill/>
          <a:ln w="9525">
            <a:noFill/>
            <a:miter lim="800000"/>
            <a:headEnd/>
            <a:tailEnd/>
          </a:ln>
        </p:spPr>
      </p:pic>
      <p:pic>
        <p:nvPicPr>
          <p:cNvPr id="19459" name="Picture 6" descr="DSCN9686"/>
          <p:cNvPicPr>
            <a:picLocks noChangeAspect="1" noChangeArrowheads="1"/>
          </p:cNvPicPr>
          <p:nvPr/>
        </p:nvPicPr>
        <p:blipFill>
          <a:blip r:embed="rId3" cstate="print"/>
          <a:srcRect/>
          <a:stretch>
            <a:fillRect/>
          </a:stretch>
        </p:blipFill>
        <p:spPr bwMode="auto">
          <a:xfrm>
            <a:off x="6300788" y="2636838"/>
            <a:ext cx="2376487" cy="1782762"/>
          </a:xfrm>
          <a:prstGeom prst="rect">
            <a:avLst/>
          </a:prstGeom>
          <a:noFill/>
          <a:ln w="9525">
            <a:noFill/>
            <a:miter lim="800000"/>
            <a:headEnd/>
            <a:tailEnd/>
          </a:ln>
        </p:spPr>
      </p:pic>
      <p:pic>
        <p:nvPicPr>
          <p:cNvPr id="19460" name="Picture 8" descr="DSCN8674"/>
          <p:cNvPicPr>
            <a:picLocks noChangeAspect="1" noChangeArrowheads="1"/>
          </p:cNvPicPr>
          <p:nvPr/>
        </p:nvPicPr>
        <p:blipFill>
          <a:blip r:embed="rId4" cstate="print"/>
          <a:srcRect/>
          <a:stretch>
            <a:fillRect/>
          </a:stretch>
        </p:blipFill>
        <p:spPr bwMode="auto">
          <a:xfrm>
            <a:off x="6300788" y="4797425"/>
            <a:ext cx="2376487" cy="17827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8" descr="п-т героя Советского Союза Сафронова Сергея Ивановича"/>
          <p:cNvPicPr>
            <a:picLocks noChangeAspect="1" noChangeArrowheads="1"/>
          </p:cNvPicPr>
          <p:nvPr/>
        </p:nvPicPr>
        <p:blipFill>
          <a:blip r:embed="rId2" cstate="print"/>
          <a:srcRect/>
          <a:stretch>
            <a:fillRect/>
          </a:stretch>
        </p:blipFill>
        <p:spPr bwMode="auto">
          <a:xfrm>
            <a:off x="5292725" y="4221163"/>
            <a:ext cx="1709738" cy="2273300"/>
          </a:xfrm>
          <a:prstGeom prst="rect">
            <a:avLst/>
          </a:prstGeom>
          <a:noFill/>
          <a:ln w="9525">
            <a:noFill/>
            <a:miter lim="800000"/>
            <a:headEnd/>
            <a:tailEnd/>
          </a:ln>
        </p:spPr>
      </p:pic>
      <p:pic>
        <p:nvPicPr>
          <p:cNvPr id="20482" name="Picture 6" descr="п-т внучки Карина с Яшей 97х 54 к"/>
          <p:cNvPicPr>
            <a:picLocks noChangeAspect="1" noChangeArrowheads="1"/>
          </p:cNvPicPr>
          <p:nvPr/>
        </p:nvPicPr>
        <p:blipFill>
          <a:blip r:embed="rId3" cstate="print"/>
          <a:srcRect/>
          <a:stretch>
            <a:fillRect/>
          </a:stretch>
        </p:blipFill>
        <p:spPr bwMode="auto">
          <a:xfrm>
            <a:off x="3635375" y="4221163"/>
            <a:ext cx="1276350" cy="2305050"/>
          </a:xfrm>
          <a:prstGeom prst="rect">
            <a:avLst/>
          </a:prstGeom>
          <a:noFill/>
          <a:ln w="9525">
            <a:noFill/>
            <a:miter lim="800000"/>
            <a:headEnd/>
            <a:tailEnd/>
          </a:ln>
        </p:spPr>
      </p:pic>
      <p:pic>
        <p:nvPicPr>
          <p:cNvPr id="20483" name="Picture 9" descr="п-т А"/>
          <p:cNvPicPr>
            <a:picLocks noChangeAspect="1" noChangeArrowheads="1"/>
          </p:cNvPicPr>
          <p:nvPr/>
        </p:nvPicPr>
        <p:blipFill>
          <a:blip r:embed="rId4" cstate="print"/>
          <a:srcRect/>
          <a:stretch>
            <a:fillRect/>
          </a:stretch>
        </p:blipFill>
        <p:spPr bwMode="auto">
          <a:xfrm>
            <a:off x="395288" y="1916113"/>
            <a:ext cx="2832100" cy="4535487"/>
          </a:xfrm>
          <a:prstGeom prst="rect">
            <a:avLst/>
          </a:prstGeom>
          <a:noFill/>
          <a:ln w="9525">
            <a:noFill/>
            <a:miter lim="800000"/>
            <a:headEnd/>
            <a:tailEnd/>
          </a:ln>
        </p:spPr>
      </p:pic>
      <p:pic>
        <p:nvPicPr>
          <p:cNvPr id="20484" name="Picture 10" descr="актриса Ульяновского драм"/>
          <p:cNvPicPr>
            <a:picLocks noChangeAspect="1" noChangeArrowheads="1"/>
          </p:cNvPicPr>
          <p:nvPr/>
        </p:nvPicPr>
        <p:blipFill>
          <a:blip r:embed="rId5" cstate="print"/>
          <a:srcRect/>
          <a:stretch>
            <a:fillRect/>
          </a:stretch>
        </p:blipFill>
        <p:spPr bwMode="auto">
          <a:xfrm>
            <a:off x="7607300" y="1916113"/>
            <a:ext cx="1233488" cy="2160587"/>
          </a:xfrm>
          <a:prstGeom prst="rect">
            <a:avLst/>
          </a:prstGeom>
          <a:noFill/>
          <a:ln w="9525">
            <a:noFill/>
            <a:miter lim="800000"/>
            <a:headEnd/>
            <a:tailEnd/>
          </a:ln>
        </p:spPr>
      </p:pic>
      <p:pic>
        <p:nvPicPr>
          <p:cNvPr id="20485" name="Picture 11" descr="п-т Королевой ОА 90 х 63 хм 76г"/>
          <p:cNvPicPr>
            <a:picLocks noChangeAspect="1" noChangeArrowheads="1"/>
          </p:cNvPicPr>
          <p:nvPr/>
        </p:nvPicPr>
        <p:blipFill>
          <a:blip r:embed="rId6" cstate="print"/>
          <a:srcRect/>
          <a:stretch>
            <a:fillRect/>
          </a:stretch>
        </p:blipFill>
        <p:spPr bwMode="auto">
          <a:xfrm>
            <a:off x="3635375" y="1916113"/>
            <a:ext cx="1492250" cy="2160587"/>
          </a:xfrm>
          <a:prstGeom prst="rect">
            <a:avLst/>
          </a:prstGeom>
          <a:noFill/>
          <a:ln w="9525">
            <a:noFill/>
            <a:miter lim="800000"/>
            <a:headEnd/>
            <a:tailEnd/>
          </a:ln>
        </p:spPr>
      </p:pic>
      <p:pic>
        <p:nvPicPr>
          <p:cNvPr id="20486" name="Picture 13" descr="п-т  искуствоведа Ларисы Новичковой           80 х 75 х"/>
          <p:cNvPicPr>
            <a:picLocks noChangeAspect="1" noChangeArrowheads="1"/>
          </p:cNvPicPr>
          <p:nvPr/>
        </p:nvPicPr>
        <p:blipFill>
          <a:blip r:embed="rId7" cstate="print"/>
          <a:srcRect/>
          <a:stretch>
            <a:fillRect/>
          </a:stretch>
        </p:blipFill>
        <p:spPr bwMode="auto">
          <a:xfrm>
            <a:off x="5364163" y="1916113"/>
            <a:ext cx="1993900" cy="2160587"/>
          </a:xfrm>
          <a:prstGeom prst="rect">
            <a:avLst/>
          </a:prstGeom>
          <a:noFill/>
          <a:ln w="9525">
            <a:noFill/>
            <a:miter lim="800000"/>
            <a:headEnd/>
            <a:tailEnd/>
          </a:ln>
        </p:spPr>
      </p:pic>
      <p:pic>
        <p:nvPicPr>
          <p:cNvPr id="20487" name="Picture 14" descr="п-т Титова Андрея Георгиевича (скрипача) 70 х 50 км 82г"/>
          <p:cNvPicPr>
            <a:picLocks noChangeAspect="1" noChangeArrowheads="1"/>
          </p:cNvPicPr>
          <p:nvPr/>
        </p:nvPicPr>
        <p:blipFill>
          <a:blip r:embed="rId8" cstate="print"/>
          <a:srcRect/>
          <a:stretch>
            <a:fillRect/>
          </a:stretch>
        </p:blipFill>
        <p:spPr bwMode="auto">
          <a:xfrm>
            <a:off x="7308850" y="4292600"/>
            <a:ext cx="1558925" cy="2160588"/>
          </a:xfrm>
          <a:prstGeom prst="rect">
            <a:avLst/>
          </a:prstGeom>
          <a:noFill/>
          <a:ln w="9525">
            <a:noFill/>
            <a:miter lim="800000"/>
            <a:headEnd/>
            <a:tailEnd/>
          </a:ln>
        </p:spPr>
      </p:pic>
      <p:sp>
        <p:nvSpPr>
          <p:cNvPr id="20488" name="Rectangle 11"/>
          <p:cNvSpPr>
            <a:spLocks noChangeArrowheads="1"/>
          </p:cNvSpPr>
          <p:nvPr/>
        </p:nvSpPr>
        <p:spPr bwMode="auto">
          <a:xfrm>
            <a:off x="191865" y="476672"/>
            <a:ext cx="8760271" cy="1092607"/>
          </a:xfrm>
          <a:prstGeom prst="rect">
            <a:avLst/>
          </a:prstGeom>
          <a:noFill/>
          <a:ln w="9525">
            <a:noFill/>
            <a:miter lim="800000"/>
            <a:headEnd/>
            <a:tailEnd/>
          </a:ln>
        </p:spPr>
        <p:txBody>
          <a:bodyPr wrap="square">
            <a:spAutoFit/>
          </a:bodyPr>
          <a:lstStyle/>
          <a:p>
            <a:pPr algn="ctr"/>
            <a:r>
              <a:rPr lang="ru-RU" sz="1300" dirty="0" smtClean="0">
                <a:latin typeface="Arial" pitchFamily="34" charset="0"/>
                <a:cs typeface="Arial" pitchFamily="34" charset="0"/>
              </a:rPr>
              <a:t>Виктор Сафронов </a:t>
            </a:r>
            <a:r>
              <a:rPr lang="ru-RU" sz="1300" dirty="0">
                <a:latin typeface="Arial" pitchFamily="34" charset="0"/>
                <a:cs typeface="Arial" pitchFamily="34" charset="0"/>
              </a:rPr>
              <a:t>создал ряд портретных образов своих современников «Портрет </a:t>
            </a:r>
            <a:r>
              <a:rPr lang="ru-RU" sz="1300" dirty="0" err="1">
                <a:latin typeface="Arial" pitchFamily="34" charset="0"/>
                <a:cs typeface="Arial" pitchFamily="34" charset="0"/>
              </a:rPr>
              <a:t>Григоренко</a:t>
            </a:r>
            <a:r>
              <a:rPr lang="ru-RU" sz="1300" dirty="0">
                <a:latin typeface="Arial" pitchFamily="34" charset="0"/>
                <a:cs typeface="Arial" pitchFamily="34" charset="0"/>
              </a:rPr>
              <a:t> М.Ф.», «Портрет Королевой О.А.», «Портрет скрипача Титова А.Г.». Среди этих образов ярко выделяется </a:t>
            </a:r>
            <a:r>
              <a:rPr lang="ru-RU" sz="1300" dirty="0" smtClean="0">
                <a:latin typeface="Arial" pitchFamily="34" charset="0"/>
                <a:cs typeface="Arial" pitchFamily="34" charset="0"/>
              </a:rPr>
              <a:t>портрет народного </a:t>
            </a:r>
            <a:r>
              <a:rPr lang="ru-RU" sz="1300" dirty="0">
                <a:latin typeface="Arial" pitchFamily="34" charset="0"/>
                <a:cs typeface="Arial" pitchFamily="34" charset="0"/>
              </a:rPr>
              <a:t>художника А.А. </a:t>
            </a:r>
            <a:r>
              <a:rPr lang="ru-RU" sz="1300" dirty="0" err="1">
                <a:latin typeface="Arial" pitchFamily="34" charset="0"/>
                <a:cs typeface="Arial" pitchFamily="34" charset="0"/>
              </a:rPr>
              <a:t>Пластова</a:t>
            </a:r>
            <a:r>
              <a:rPr lang="ru-RU" sz="1300" dirty="0">
                <a:latin typeface="Arial" pitchFamily="34" charset="0"/>
                <a:cs typeface="Arial" pitchFamily="34" charset="0"/>
              </a:rPr>
              <a:t>, воспевшего красоту </a:t>
            </a:r>
            <a:r>
              <a:rPr lang="ru-RU" sz="1300" dirty="0" err="1">
                <a:latin typeface="Arial" pitchFamily="34" charset="0"/>
                <a:cs typeface="Arial" pitchFamily="34" charset="0"/>
              </a:rPr>
              <a:t>Симбирского</a:t>
            </a:r>
            <a:r>
              <a:rPr lang="ru-RU" sz="1300" dirty="0">
                <a:latin typeface="Arial" pitchFamily="34" charset="0"/>
                <a:cs typeface="Arial" pitchFamily="34" charset="0"/>
              </a:rPr>
              <a:t> края. В цикле работ, </a:t>
            </a:r>
            <a:r>
              <a:rPr lang="ru-RU" sz="1300" dirty="0" smtClean="0">
                <a:latin typeface="Arial" pitchFamily="34" charset="0"/>
                <a:cs typeface="Arial" pitchFamily="34" charset="0"/>
              </a:rPr>
              <a:t>посвящённом </a:t>
            </a:r>
            <a:r>
              <a:rPr lang="ru-RU" sz="1300" dirty="0">
                <a:latin typeface="Arial" pitchFamily="34" charset="0"/>
                <a:cs typeface="Arial" pitchFamily="34" charset="0"/>
              </a:rPr>
              <a:t>событиям, происходящим в жизни простого человека, будь он крестьянин или горожанин, Сафронов </a:t>
            </a:r>
            <a:r>
              <a:rPr lang="ru-RU" sz="1300" dirty="0" smtClean="0">
                <a:latin typeface="Arial" pitchFamily="34" charset="0"/>
                <a:cs typeface="Arial" pitchFamily="34" charset="0"/>
              </a:rPr>
              <a:t>В.А. раскрывает </a:t>
            </a:r>
            <a:r>
              <a:rPr lang="ru-RU" sz="1300" dirty="0">
                <a:latin typeface="Arial" pitchFamily="34" charset="0"/>
                <a:cs typeface="Arial" pitchFamily="34" charset="0"/>
              </a:rPr>
              <a:t>характеры людей, их проблемы, душевный настрой, переживания, мечты и надежды. </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1"/>
          <p:cNvSpPr txBox="1">
            <a:spLocks noChangeArrowheads="1"/>
          </p:cNvSpPr>
          <p:nvPr/>
        </p:nvSpPr>
        <p:spPr bwMode="auto">
          <a:xfrm>
            <a:off x="2699792" y="620688"/>
            <a:ext cx="3816424" cy="5478423"/>
          </a:xfrm>
          <a:prstGeom prst="rect">
            <a:avLst/>
          </a:prstGeom>
          <a:noFill/>
          <a:ln w="9525">
            <a:noFill/>
            <a:miter lim="800000"/>
            <a:headEnd/>
            <a:tailEnd/>
          </a:ln>
        </p:spPr>
        <p:txBody>
          <a:bodyPr wrap="square">
            <a:spAutoFit/>
          </a:bodyPr>
          <a:lstStyle/>
          <a:p>
            <a:pPr indent="449263" algn="just"/>
            <a:r>
              <a:rPr lang="ru-RU" sz="1400" dirty="0" smtClean="0">
                <a:latin typeface="Times New Roman" pitchFamily="18" charset="0"/>
                <a:cs typeface="Times New Roman" pitchFamily="18" charset="0"/>
              </a:rPr>
              <a:t>В </a:t>
            </a:r>
            <a:r>
              <a:rPr lang="ru-RU" sz="1400" dirty="0">
                <a:latin typeface="Times New Roman" pitchFamily="18" charset="0"/>
                <a:cs typeface="Times New Roman" pitchFamily="18" charset="0"/>
              </a:rPr>
              <a:t>настоящее время </a:t>
            </a:r>
            <a:r>
              <a:rPr lang="ru-RU" sz="1400" dirty="0" smtClean="0">
                <a:latin typeface="Times New Roman" pitchFamily="18" charset="0"/>
                <a:cs typeface="Times New Roman" pitchFamily="18" charset="0"/>
              </a:rPr>
              <a:t>Виктор Алексеевич постоянно </a:t>
            </a:r>
            <a:r>
              <a:rPr lang="ru-RU" sz="1400" dirty="0">
                <a:latin typeface="Times New Roman" pitchFamily="18" charset="0"/>
                <a:cs typeface="Times New Roman" pitchFamily="18" charset="0"/>
              </a:rPr>
              <a:t>творчески работает. </a:t>
            </a:r>
            <a:r>
              <a:rPr lang="ru-RU" sz="1400" dirty="0" smtClean="0">
                <a:latin typeface="Times New Roman" pitchFamily="18" charset="0"/>
                <a:cs typeface="Times New Roman" pitchFamily="18" charset="0"/>
              </a:rPr>
              <a:t>Является </a:t>
            </a:r>
            <a:r>
              <a:rPr lang="ru-RU" sz="1400" dirty="0">
                <a:latin typeface="Times New Roman" pitchFamily="18" charset="0"/>
                <a:cs typeface="Times New Roman" pitchFamily="18" charset="0"/>
              </a:rPr>
              <a:t>участником различных всероссийских, региональных, </a:t>
            </a:r>
            <a:r>
              <a:rPr lang="ru-RU" sz="1400" dirty="0" smtClean="0">
                <a:latin typeface="Times New Roman" pitchFamily="18" charset="0"/>
                <a:cs typeface="Times New Roman" pitchFamily="18" charset="0"/>
              </a:rPr>
              <a:t>международных выставок.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Всё </a:t>
            </a:r>
            <a:r>
              <a:rPr lang="ru-RU" sz="1400" dirty="0">
                <a:latin typeface="Times New Roman" pitchFamily="18" charset="0"/>
                <a:cs typeface="Times New Roman" pitchFamily="18" charset="0"/>
              </a:rPr>
              <a:t>это говорит о постоянной творческой активности художника, чьи картины, пройдя строгий профессиональный отбор среди сотен и тысяч полотен лучших профессиональных художников, которые участвуют </a:t>
            </a:r>
            <a:r>
              <a:rPr lang="ru-RU" sz="1400" dirty="0" smtClean="0">
                <a:latin typeface="Times New Roman" pitchFamily="18" charset="0"/>
                <a:cs typeface="Times New Roman" pitchFamily="18" charset="0"/>
              </a:rPr>
              <a:t>в </a:t>
            </a:r>
            <a:r>
              <a:rPr lang="ru-RU" sz="1400" dirty="0">
                <a:latin typeface="Times New Roman" pitchFamily="18" charset="0"/>
                <a:cs typeface="Times New Roman" pitchFamily="18" charset="0"/>
              </a:rPr>
              <a:t>таких престижнейших, самого высокого </a:t>
            </a:r>
            <a:r>
              <a:rPr lang="ru-RU" sz="1400" dirty="0" smtClean="0">
                <a:latin typeface="Times New Roman" pitchFamily="18" charset="0"/>
                <a:cs typeface="Times New Roman" pitchFamily="18" charset="0"/>
              </a:rPr>
              <a:t>уровня, </a:t>
            </a:r>
            <a:r>
              <a:rPr lang="ru-RU" sz="1400" dirty="0">
                <a:latin typeface="Times New Roman" pitchFamily="18" charset="0"/>
                <a:cs typeface="Times New Roman" pitchFamily="18" charset="0"/>
              </a:rPr>
              <a:t>выставках.</a:t>
            </a:r>
          </a:p>
          <a:p>
            <a:pPr indent="449263" algn="just"/>
            <a:r>
              <a:rPr lang="ru-RU" sz="1400" dirty="0" smtClean="0">
                <a:latin typeface="Times New Roman" pitchFamily="18" charset="0"/>
                <a:cs typeface="Times New Roman" pitchFamily="18" charset="0"/>
              </a:rPr>
              <a:t>Картины </a:t>
            </a:r>
            <a:r>
              <a:rPr lang="ru-RU" sz="1400" dirty="0">
                <a:latin typeface="Times New Roman" pitchFamily="18" charset="0"/>
                <a:cs typeface="Times New Roman" pitchFamily="18" charset="0"/>
              </a:rPr>
              <a:t>художника экспонировались на выставках в Болгарии, Венгрии, Румынии, ГДР. </a:t>
            </a:r>
            <a:endParaRPr lang="ru-RU" sz="1400" dirty="0" smtClean="0">
              <a:latin typeface="Times New Roman" pitchFamily="18" charset="0"/>
              <a:cs typeface="Times New Roman" pitchFamily="18" charset="0"/>
            </a:endParaRPr>
          </a:p>
          <a:p>
            <a:pPr indent="449263" algn="just"/>
            <a:r>
              <a:rPr lang="ru-RU" sz="1400" dirty="0" smtClean="0">
                <a:latin typeface="Times New Roman" pitchFamily="18" charset="0"/>
                <a:cs typeface="Times New Roman" pitchFamily="18" charset="0"/>
              </a:rPr>
              <a:t>Произведения находятся в Ульяновском </a:t>
            </a:r>
            <a:r>
              <a:rPr lang="ru-RU" sz="1400" dirty="0">
                <a:latin typeface="Times New Roman" pitchFamily="18" charset="0"/>
                <a:cs typeface="Times New Roman" pitchFamily="18" charset="0"/>
              </a:rPr>
              <a:t>областном художественном музее, </a:t>
            </a:r>
            <a:r>
              <a:rPr lang="ru-RU" sz="1400" spc="-10" dirty="0" smtClean="0">
                <a:latin typeface="Times New Roman" pitchFamily="18" charset="0"/>
                <a:cs typeface="Times New Roman" pitchFamily="18" charset="0"/>
              </a:rPr>
              <a:t>музее-заповеднике </a:t>
            </a:r>
            <a:r>
              <a:rPr lang="ru-RU" sz="1400" spc="-10" dirty="0">
                <a:latin typeface="Times New Roman" pitchFamily="18" charset="0"/>
                <a:cs typeface="Times New Roman" pitchFamily="18" charset="0"/>
              </a:rPr>
              <a:t>«Родина Ленина», </a:t>
            </a:r>
            <a:r>
              <a:rPr lang="ru-RU" sz="1400" spc="-10" dirty="0" smtClean="0">
                <a:latin typeface="Times New Roman" pitchFamily="18" charset="0"/>
                <a:cs typeface="Times New Roman" pitchFamily="18" charset="0"/>
              </a:rPr>
              <a:t>Государственной </a:t>
            </a:r>
            <a:r>
              <a:rPr lang="ru-RU" sz="1400" dirty="0">
                <a:latin typeface="Times New Roman" pitchFamily="18" charset="0"/>
                <a:cs typeface="Times New Roman" pitchFamily="18" charset="0"/>
              </a:rPr>
              <a:t>Третьяковской галерее, Красноярском </a:t>
            </a:r>
            <a:r>
              <a:rPr lang="ru-RU" sz="1400" dirty="0" smtClean="0">
                <a:latin typeface="Times New Roman" pitchFamily="18" charset="0"/>
                <a:cs typeface="Times New Roman" pitchFamily="18" charset="0"/>
              </a:rPr>
              <a:t>художественном </a:t>
            </a:r>
            <a:r>
              <a:rPr lang="ru-RU" sz="1400" dirty="0">
                <a:latin typeface="Times New Roman" pitchFamily="18" charset="0"/>
                <a:cs typeface="Times New Roman" pitchFamily="18" charset="0"/>
              </a:rPr>
              <a:t>музее, музее И.Е. Репина </a:t>
            </a: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в г. Чугуев </a:t>
            </a:r>
            <a:r>
              <a:rPr lang="ru-RU" sz="1400" dirty="0">
                <a:latin typeface="Times New Roman" pitchFamily="18" charset="0"/>
                <a:cs typeface="Times New Roman" pitchFamily="18" charset="0"/>
              </a:rPr>
              <a:t>(Украина), в Министерстве культуры Российской Федерации, частных собраниях </a:t>
            </a:r>
            <a:r>
              <a:rPr lang="ru-RU" sz="1400" dirty="0" smtClean="0">
                <a:latin typeface="Times New Roman" pitchFamily="18" charset="0"/>
                <a:cs typeface="Times New Roman" pitchFamily="18" charset="0"/>
              </a:rPr>
              <a:t>в России </a:t>
            </a:r>
            <a:r>
              <a:rPr lang="ru-RU" sz="1400" dirty="0">
                <a:latin typeface="Times New Roman" pitchFamily="18" charset="0"/>
                <a:cs typeface="Times New Roman" pitchFamily="18" charset="0"/>
              </a:rPr>
              <a:t>и за </a:t>
            </a:r>
            <a:r>
              <a:rPr lang="ru-RU" sz="1400" dirty="0" smtClean="0">
                <a:latin typeface="Times New Roman" pitchFamily="18" charset="0"/>
                <a:cs typeface="Times New Roman" pitchFamily="18" charset="0"/>
              </a:rPr>
              <a:t>рубежом.</a:t>
            </a:r>
          </a:p>
          <a:p>
            <a:pPr indent="449263" algn="just"/>
            <a:r>
              <a:rPr lang="ru-RU" sz="1400" dirty="0" smtClean="0">
                <a:latin typeface="Times New Roman" pitchFamily="18" charset="0"/>
                <a:cs typeface="Times New Roman" pitchFamily="18" charset="0"/>
              </a:rPr>
              <a:t>Несмотря </a:t>
            </a:r>
            <a:r>
              <a:rPr lang="ru-RU" sz="1400" dirty="0">
                <a:latin typeface="Times New Roman" pitchFamily="18" charset="0"/>
                <a:cs typeface="Times New Roman" pitchFamily="18" charset="0"/>
              </a:rPr>
              <a:t>на возраст В.А. Сафронов напряжённую творческую работу всегда активно совмещал с общественной </a:t>
            </a:r>
            <a:r>
              <a:rPr lang="ru-RU" sz="1400" dirty="0" smtClean="0">
                <a:latin typeface="Times New Roman" pitchFamily="18" charset="0"/>
                <a:cs typeface="Times New Roman" pitchFamily="18" charset="0"/>
              </a:rPr>
              <a:t>деятельностью</a:t>
            </a:r>
            <a:r>
              <a:rPr lang="ru-RU" sz="1400" dirty="0">
                <a:latin typeface="Times New Roman" pitchFamily="18" charset="0"/>
                <a:cs typeface="Times New Roman" pitchFamily="18" charset="0"/>
              </a:rPr>
              <a:t>. </a:t>
            </a:r>
            <a:endParaRPr lang="ru-RU" sz="1400" dirty="0">
              <a:solidFill>
                <a:schemeClr val="tx2"/>
              </a:solidFill>
              <a:latin typeface="Times New Roman" pitchFamily="18" charset="0"/>
              <a:cs typeface="Times New Roman" pitchFamily="18" charset="0"/>
            </a:endParaRPr>
          </a:p>
        </p:txBody>
      </p:sp>
      <p:pic>
        <p:nvPicPr>
          <p:cNvPr id="21506" name="Picture 10" descr="DSCN9695"/>
          <p:cNvPicPr>
            <a:picLocks noChangeAspect="1" noChangeArrowheads="1"/>
          </p:cNvPicPr>
          <p:nvPr/>
        </p:nvPicPr>
        <p:blipFill>
          <a:blip r:embed="rId2" cstate="print"/>
          <a:srcRect/>
          <a:stretch>
            <a:fillRect/>
          </a:stretch>
        </p:blipFill>
        <p:spPr bwMode="auto">
          <a:xfrm>
            <a:off x="395288" y="3500438"/>
            <a:ext cx="2089150" cy="1566862"/>
          </a:xfrm>
          <a:prstGeom prst="rect">
            <a:avLst/>
          </a:prstGeom>
          <a:noFill/>
          <a:ln w="9525">
            <a:noFill/>
            <a:miter lim="800000"/>
            <a:headEnd/>
            <a:tailEnd/>
          </a:ln>
        </p:spPr>
      </p:pic>
      <p:pic>
        <p:nvPicPr>
          <p:cNvPr id="21507" name="Picture 11" descr="P1280131"/>
          <p:cNvPicPr>
            <a:picLocks noChangeAspect="1" noChangeArrowheads="1"/>
          </p:cNvPicPr>
          <p:nvPr/>
        </p:nvPicPr>
        <p:blipFill>
          <a:blip r:embed="rId3" cstate="print"/>
          <a:srcRect/>
          <a:stretch>
            <a:fillRect/>
          </a:stretch>
        </p:blipFill>
        <p:spPr bwMode="auto">
          <a:xfrm>
            <a:off x="395288" y="1916113"/>
            <a:ext cx="2089150" cy="1568450"/>
          </a:xfrm>
          <a:prstGeom prst="rect">
            <a:avLst/>
          </a:prstGeom>
          <a:noFill/>
          <a:ln w="9525">
            <a:noFill/>
            <a:miter lim="800000"/>
            <a:headEnd/>
            <a:tailEnd/>
          </a:ln>
        </p:spPr>
      </p:pic>
      <p:pic>
        <p:nvPicPr>
          <p:cNvPr id="21508" name="Picture 10" descr="DSCN9690"/>
          <p:cNvPicPr>
            <a:picLocks noChangeAspect="1" noChangeArrowheads="1"/>
          </p:cNvPicPr>
          <p:nvPr/>
        </p:nvPicPr>
        <p:blipFill>
          <a:blip r:embed="rId4" cstate="print"/>
          <a:srcRect/>
          <a:stretch>
            <a:fillRect/>
          </a:stretch>
        </p:blipFill>
        <p:spPr bwMode="auto">
          <a:xfrm>
            <a:off x="395288" y="5102225"/>
            <a:ext cx="2089150" cy="1566863"/>
          </a:xfrm>
          <a:prstGeom prst="rect">
            <a:avLst/>
          </a:prstGeom>
          <a:noFill/>
          <a:ln w="9525">
            <a:noFill/>
            <a:miter lim="800000"/>
            <a:headEnd/>
            <a:tailEnd/>
          </a:ln>
        </p:spPr>
      </p:pic>
      <p:pic>
        <p:nvPicPr>
          <p:cNvPr id="21509" name="Picture 12" descr="P3020021"/>
          <p:cNvPicPr>
            <a:picLocks noChangeAspect="1" noChangeArrowheads="1"/>
          </p:cNvPicPr>
          <p:nvPr/>
        </p:nvPicPr>
        <p:blipFill>
          <a:blip r:embed="rId5" cstate="print"/>
          <a:srcRect/>
          <a:stretch>
            <a:fillRect/>
          </a:stretch>
        </p:blipFill>
        <p:spPr bwMode="auto">
          <a:xfrm>
            <a:off x="395288" y="333375"/>
            <a:ext cx="2089150" cy="1565275"/>
          </a:xfrm>
          <a:prstGeom prst="rect">
            <a:avLst/>
          </a:prstGeom>
          <a:noFill/>
          <a:ln w="9525">
            <a:noFill/>
            <a:miter lim="800000"/>
            <a:headEnd/>
            <a:tailEnd/>
          </a:ln>
        </p:spPr>
      </p:pic>
      <p:pic>
        <p:nvPicPr>
          <p:cNvPr id="21510" name="Picture 13" descr="DSCN6729"/>
          <p:cNvPicPr>
            <a:picLocks noChangeAspect="1" noChangeArrowheads="1"/>
          </p:cNvPicPr>
          <p:nvPr/>
        </p:nvPicPr>
        <p:blipFill>
          <a:blip r:embed="rId6" cstate="print"/>
          <a:srcRect/>
          <a:stretch>
            <a:fillRect/>
          </a:stretch>
        </p:blipFill>
        <p:spPr bwMode="auto">
          <a:xfrm>
            <a:off x="6732588" y="5157788"/>
            <a:ext cx="2160587" cy="1444625"/>
          </a:xfrm>
          <a:prstGeom prst="rect">
            <a:avLst/>
          </a:prstGeom>
          <a:noFill/>
          <a:ln w="9525">
            <a:noFill/>
            <a:miter lim="800000"/>
            <a:headEnd/>
            <a:tailEnd/>
          </a:ln>
        </p:spPr>
      </p:pic>
      <p:pic>
        <p:nvPicPr>
          <p:cNvPr id="21511" name="Picture 13" descr="SL705446"/>
          <p:cNvPicPr>
            <a:picLocks noChangeAspect="1" noChangeArrowheads="1"/>
          </p:cNvPicPr>
          <p:nvPr/>
        </p:nvPicPr>
        <p:blipFill>
          <a:blip r:embed="rId7" cstate="print"/>
          <a:srcRect/>
          <a:stretch>
            <a:fillRect/>
          </a:stretch>
        </p:blipFill>
        <p:spPr bwMode="auto">
          <a:xfrm>
            <a:off x="6732588" y="327025"/>
            <a:ext cx="2160587" cy="1666875"/>
          </a:xfrm>
          <a:prstGeom prst="rect">
            <a:avLst/>
          </a:prstGeom>
          <a:noFill/>
          <a:ln w="9525">
            <a:noFill/>
            <a:miter lim="800000"/>
            <a:headEnd/>
            <a:tailEnd/>
          </a:ln>
        </p:spPr>
      </p:pic>
      <p:pic>
        <p:nvPicPr>
          <p:cNvPr id="21512" name="Picture 12" descr="P3020069"/>
          <p:cNvPicPr>
            <a:picLocks noChangeAspect="1" noChangeArrowheads="1"/>
          </p:cNvPicPr>
          <p:nvPr/>
        </p:nvPicPr>
        <p:blipFill>
          <a:blip r:embed="rId8" cstate="print"/>
          <a:srcRect/>
          <a:stretch>
            <a:fillRect/>
          </a:stretch>
        </p:blipFill>
        <p:spPr bwMode="auto">
          <a:xfrm>
            <a:off x="6732588" y="2060575"/>
            <a:ext cx="2162175" cy="1624013"/>
          </a:xfrm>
          <a:prstGeom prst="rect">
            <a:avLst/>
          </a:prstGeom>
          <a:noFill/>
          <a:ln w="9525">
            <a:noFill/>
            <a:miter lim="800000"/>
            <a:headEnd/>
            <a:tailEnd/>
          </a:ln>
        </p:spPr>
      </p:pic>
      <p:pic>
        <p:nvPicPr>
          <p:cNvPr id="21513" name="Picture 14" descr="P5060321"/>
          <p:cNvPicPr>
            <a:picLocks noChangeAspect="1" noChangeArrowheads="1"/>
          </p:cNvPicPr>
          <p:nvPr/>
        </p:nvPicPr>
        <p:blipFill>
          <a:blip r:embed="rId9" cstate="print"/>
          <a:srcRect/>
          <a:stretch>
            <a:fillRect/>
          </a:stretch>
        </p:blipFill>
        <p:spPr bwMode="auto">
          <a:xfrm>
            <a:off x="6732588" y="3644900"/>
            <a:ext cx="2159000" cy="15890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9"/>
          <p:cNvPicPr>
            <a:picLocks noChangeAspect="1" noChangeArrowheads="1"/>
          </p:cNvPicPr>
          <p:nvPr/>
        </p:nvPicPr>
        <p:blipFill>
          <a:blip r:embed="rId2" cstate="print"/>
          <a:srcRect/>
          <a:stretch>
            <a:fillRect/>
          </a:stretch>
        </p:blipFill>
        <p:spPr bwMode="auto">
          <a:xfrm>
            <a:off x="3132138" y="2328863"/>
            <a:ext cx="2809875" cy="2108200"/>
          </a:xfrm>
          <a:prstGeom prst="rect">
            <a:avLst/>
          </a:prstGeom>
          <a:noFill/>
          <a:ln w="9525">
            <a:noFill/>
            <a:miter lim="800000"/>
            <a:headEnd/>
            <a:tailEnd/>
          </a:ln>
        </p:spPr>
      </p:pic>
      <p:pic>
        <p:nvPicPr>
          <p:cNvPr id="22530" name="Picture 11"/>
          <p:cNvPicPr>
            <a:picLocks noChangeAspect="1" noChangeArrowheads="1"/>
          </p:cNvPicPr>
          <p:nvPr/>
        </p:nvPicPr>
        <p:blipFill>
          <a:blip r:embed="rId3" cstate="print"/>
          <a:srcRect/>
          <a:stretch>
            <a:fillRect/>
          </a:stretch>
        </p:blipFill>
        <p:spPr bwMode="auto">
          <a:xfrm>
            <a:off x="323850" y="260350"/>
            <a:ext cx="2665413" cy="2000250"/>
          </a:xfrm>
          <a:prstGeom prst="rect">
            <a:avLst/>
          </a:prstGeom>
          <a:noFill/>
          <a:ln w="9525">
            <a:noFill/>
            <a:miter lim="800000"/>
            <a:headEnd/>
            <a:tailEnd/>
          </a:ln>
        </p:spPr>
      </p:pic>
      <p:pic>
        <p:nvPicPr>
          <p:cNvPr id="22531" name="Picture 12"/>
          <p:cNvPicPr>
            <a:picLocks noChangeAspect="1" noChangeArrowheads="1"/>
          </p:cNvPicPr>
          <p:nvPr/>
        </p:nvPicPr>
        <p:blipFill>
          <a:blip r:embed="rId4" cstate="print"/>
          <a:srcRect/>
          <a:stretch>
            <a:fillRect/>
          </a:stretch>
        </p:blipFill>
        <p:spPr bwMode="auto">
          <a:xfrm>
            <a:off x="6156325" y="260350"/>
            <a:ext cx="2663825" cy="2032000"/>
          </a:xfrm>
          <a:prstGeom prst="rect">
            <a:avLst/>
          </a:prstGeom>
          <a:noFill/>
          <a:ln w="9525">
            <a:noFill/>
            <a:miter lim="800000"/>
            <a:headEnd/>
            <a:tailEnd/>
          </a:ln>
        </p:spPr>
      </p:pic>
      <p:pic>
        <p:nvPicPr>
          <p:cNvPr id="22532" name="Picture 13"/>
          <p:cNvPicPr>
            <a:picLocks noChangeAspect="1" noChangeArrowheads="1"/>
          </p:cNvPicPr>
          <p:nvPr/>
        </p:nvPicPr>
        <p:blipFill>
          <a:blip r:embed="rId5" cstate="print"/>
          <a:srcRect/>
          <a:stretch>
            <a:fillRect/>
          </a:stretch>
        </p:blipFill>
        <p:spPr bwMode="auto">
          <a:xfrm>
            <a:off x="6156325" y="4437063"/>
            <a:ext cx="2736850" cy="2052637"/>
          </a:xfrm>
          <a:prstGeom prst="rect">
            <a:avLst/>
          </a:prstGeom>
          <a:noFill/>
          <a:ln w="9525">
            <a:noFill/>
            <a:miter lim="800000"/>
            <a:headEnd/>
            <a:tailEnd/>
          </a:ln>
        </p:spPr>
      </p:pic>
      <p:pic>
        <p:nvPicPr>
          <p:cNvPr id="22533" name="Picture 14"/>
          <p:cNvPicPr>
            <a:picLocks noChangeAspect="1" noChangeArrowheads="1"/>
          </p:cNvPicPr>
          <p:nvPr/>
        </p:nvPicPr>
        <p:blipFill>
          <a:blip r:embed="rId6" cstate="print"/>
          <a:srcRect/>
          <a:stretch>
            <a:fillRect/>
          </a:stretch>
        </p:blipFill>
        <p:spPr bwMode="auto">
          <a:xfrm>
            <a:off x="179388" y="4465638"/>
            <a:ext cx="2879725" cy="1995487"/>
          </a:xfrm>
          <a:prstGeom prst="rect">
            <a:avLst/>
          </a:prstGeom>
          <a:noFill/>
          <a:ln w="9525">
            <a:noFill/>
            <a:miter lim="800000"/>
            <a:headEnd/>
            <a:tailEnd/>
          </a:ln>
        </p:spPr>
      </p:pic>
      <p:pic>
        <p:nvPicPr>
          <p:cNvPr id="22534" name="Picture 16" descr="sofronov_viktor_alekseevich_auto_388_jpg"/>
          <p:cNvPicPr>
            <a:picLocks noChangeAspect="1" noChangeArrowheads="1"/>
          </p:cNvPicPr>
          <p:nvPr/>
        </p:nvPicPr>
        <p:blipFill>
          <a:blip r:embed="rId7" cstate="print"/>
          <a:srcRect/>
          <a:stretch>
            <a:fillRect/>
          </a:stretch>
        </p:blipFill>
        <p:spPr bwMode="auto">
          <a:xfrm>
            <a:off x="3203575" y="260350"/>
            <a:ext cx="2735263" cy="1825625"/>
          </a:xfrm>
          <a:prstGeom prst="rect">
            <a:avLst/>
          </a:prstGeom>
          <a:noFill/>
          <a:ln w="9525">
            <a:noFill/>
            <a:miter lim="800000"/>
            <a:headEnd/>
            <a:tailEnd/>
          </a:ln>
        </p:spPr>
      </p:pic>
      <p:pic>
        <p:nvPicPr>
          <p:cNvPr id="22536" name="Picture 10"/>
          <p:cNvPicPr>
            <a:picLocks noChangeAspect="1" noChangeArrowheads="1"/>
          </p:cNvPicPr>
          <p:nvPr/>
        </p:nvPicPr>
        <p:blipFill>
          <a:blip r:embed="rId8" cstate="print"/>
          <a:srcRect/>
          <a:stretch>
            <a:fillRect/>
          </a:stretch>
        </p:blipFill>
        <p:spPr bwMode="auto">
          <a:xfrm>
            <a:off x="250825" y="2349500"/>
            <a:ext cx="2592388" cy="1944688"/>
          </a:xfrm>
          <a:prstGeom prst="rect">
            <a:avLst/>
          </a:prstGeom>
          <a:noFill/>
          <a:ln w="9525">
            <a:noFill/>
            <a:miter lim="800000"/>
            <a:headEnd/>
            <a:tailEnd/>
          </a:ln>
        </p:spPr>
      </p:pic>
      <p:pic>
        <p:nvPicPr>
          <p:cNvPr id="22538" name="Picture 10" descr="DSC_0345"/>
          <p:cNvPicPr>
            <a:picLocks noChangeAspect="1" noChangeArrowheads="1"/>
          </p:cNvPicPr>
          <p:nvPr/>
        </p:nvPicPr>
        <p:blipFill>
          <a:blip r:embed="rId9" cstate="print"/>
          <a:srcRect/>
          <a:stretch>
            <a:fillRect/>
          </a:stretch>
        </p:blipFill>
        <p:spPr bwMode="auto">
          <a:xfrm>
            <a:off x="3205163" y="4652963"/>
            <a:ext cx="2735262" cy="1819275"/>
          </a:xfrm>
          <a:prstGeom prst="rect">
            <a:avLst/>
          </a:prstGeom>
          <a:noFill/>
        </p:spPr>
      </p:pic>
      <p:pic>
        <p:nvPicPr>
          <p:cNvPr id="22539" name="Picture 11" descr="DSC_0012"/>
          <p:cNvPicPr>
            <a:picLocks noChangeAspect="1" noChangeArrowheads="1"/>
          </p:cNvPicPr>
          <p:nvPr/>
        </p:nvPicPr>
        <p:blipFill>
          <a:blip r:embed="rId10" cstate="print"/>
          <a:srcRect/>
          <a:stretch>
            <a:fillRect/>
          </a:stretch>
        </p:blipFill>
        <p:spPr bwMode="auto">
          <a:xfrm>
            <a:off x="6156325" y="2446338"/>
            <a:ext cx="2663825" cy="1770062"/>
          </a:xfrm>
          <a:prstGeom prst="rect">
            <a:avLst/>
          </a:prstGeom>
          <a:noFill/>
        </p:spPr>
      </p:pic>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1225</TotalTime>
  <Words>943</Words>
  <Application>Microsoft Office PowerPoint</Application>
  <PresentationFormat>Экран (4:3)</PresentationFormat>
  <Paragraphs>46</Paragraphs>
  <Slides>15</Slides>
  <Notes>0</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15</vt:i4>
      </vt:variant>
    </vt:vector>
  </HeadingPairs>
  <TitlesOfParts>
    <vt:vector size="26" baseType="lpstr">
      <vt:lpstr>Arabic Transparent</vt:lpstr>
      <vt:lpstr>Arial</vt:lpstr>
      <vt:lpstr>Book Antiqua</vt:lpstr>
      <vt:lpstr>Calibri</vt:lpstr>
      <vt:lpstr>Constantia</vt:lpstr>
      <vt:lpstr>Georgia</vt:lpstr>
      <vt:lpstr>Times New Roman</vt:lpstr>
      <vt:lpstr>Verdana</vt:lpstr>
      <vt:lpstr>Wingdings</vt:lpstr>
      <vt:lpstr>Wingdings 2</vt:lpstr>
      <vt:lpstr>Бумажная</vt:lpstr>
      <vt:lpstr>Презентация PowerPoint</vt:lpstr>
      <vt:lpstr>Творческий путь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SDV</dc:creator>
  <cp:lastModifiedBy>Смолькова Екатерина Вячеславовна</cp:lastModifiedBy>
  <cp:revision>73</cp:revision>
  <dcterms:created xsi:type="dcterms:W3CDTF">2015-06-20T16:12:25Z</dcterms:created>
  <dcterms:modified xsi:type="dcterms:W3CDTF">2016-11-03T11:13:38Z</dcterms:modified>
</cp:coreProperties>
</file>