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  <p:sldId id="267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2B34FD-7F9E-4904-AA62-60F503137F16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0E0B7AD-3103-44A2-8348-4019832632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124744"/>
            <a:ext cx="2170584" cy="1772824"/>
          </a:xfrm>
        </p:spPr>
        <p:txBody>
          <a:bodyPr>
            <a:normAutofit/>
          </a:bodyPr>
          <a:lstStyle/>
          <a:p>
            <a:r>
              <a:rPr lang="ru-RU" dirty="0" smtClean="0"/>
              <a:t>МЯКОТКИН</a:t>
            </a:r>
            <a:br>
              <a:rPr lang="ru-RU" dirty="0" smtClean="0"/>
            </a:br>
            <a:r>
              <a:rPr lang="ru-RU" dirty="0" smtClean="0"/>
              <a:t>Сергей Владимирович</a:t>
            </a:r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385" y="890155"/>
            <a:ext cx="4035829" cy="5382491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1" y="3212976"/>
            <a:ext cx="2139696" cy="3161191"/>
          </a:xfrm>
        </p:spPr>
        <p:txBody>
          <a:bodyPr>
            <a:normAutofit/>
          </a:bodyPr>
          <a:lstStyle/>
          <a:p>
            <a:r>
              <a:rPr lang="ru-RU" dirty="0"/>
              <a:t>г</a:t>
            </a:r>
            <a:r>
              <a:rPr lang="ru-RU" dirty="0" smtClean="0"/>
              <a:t>енеральный </a:t>
            </a:r>
            <a:r>
              <a:rPr lang="ru-RU" dirty="0"/>
              <a:t>директор закрытого акционерного общества «Авиастар-объединенное предприятие энергоснабжения</a:t>
            </a:r>
            <a:r>
              <a:rPr lang="ru-RU" dirty="0" smtClean="0"/>
              <a:t>»</a:t>
            </a:r>
            <a:endParaRPr lang="ru-RU" dirty="0"/>
          </a:p>
          <a:p>
            <a:pPr>
              <a:spcBef>
                <a:spcPts val="600"/>
              </a:spcBef>
            </a:pPr>
            <a:r>
              <a:rPr lang="ru-RU" dirty="0"/>
              <a:t>заслуженный энергетик Российской </a:t>
            </a:r>
            <a:r>
              <a:rPr lang="ru-RU" dirty="0" smtClean="0"/>
              <a:t>Федерации</a:t>
            </a:r>
            <a:endParaRPr lang="ru-RU" dirty="0"/>
          </a:p>
          <a:p>
            <a:pPr>
              <a:spcBef>
                <a:spcPts val="600"/>
              </a:spcBef>
            </a:pPr>
            <a:r>
              <a:rPr lang="ru-RU" dirty="0"/>
              <a:t>житель города Ульяновска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70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1124744"/>
            <a:ext cx="7734632" cy="49685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Б</a:t>
            </a:r>
            <a:r>
              <a:rPr lang="uk-UA" dirty="0" err="1"/>
              <a:t>ольшое</a:t>
            </a:r>
            <a:r>
              <a:rPr lang="uk-UA" dirty="0"/>
              <a:t> </a:t>
            </a:r>
            <a:r>
              <a:rPr lang="uk-UA" dirty="0" err="1"/>
              <a:t>внимание</a:t>
            </a:r>
            <a:r>
              <a:rPr lang="uk-UA" dirty="0"/>
              <a:t> 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/>
              <a:t>предприятии уделяется</a:t>
            </a:r>
            <a:r>
              <a:rPr lang="uk-UA" dirty="0"/>
              <a:t> </a:t>
            </a:r>
            <a:r>
              <a:rPr lang="uk-UA" dirty="0" err="1"/>
              <a:t>организации</a:t>
            </a:r>
            <a:r>
              <a:rPr lang="uk-UA" dirty="0"/>
              <a:t> труда </a:t>
            </a:r>
            <a:r>
              <a:rPr lang="uk-UA" dirty="0" err="1"/>
              <a:t>работников</a:t>
            </a:r>
            <a:r>
              <a:rPr lang="uk-UA" dirty="0"/>
              <a:t>, </a:t>
            </a:r>
            <a:r>
              <a:rPr lang="uk-UA" dirty="0" err="1"/>
              <a:t>организации</a:t>
            </a:r>
            <a:r>
              <a:rPr lang="uk-UA" dirty="0"/>
              <a:t> </a:t>
            </a:r>
            <a:r>
              <a:rPr lang="uk-UA" dirty="0" err="1"/>
              <a:t>рабочих</a:t>
            </a:r>
            <a:r>
              <a:rPr lang="uk-UA" dirty="0"/>
              <a:t> </a:t>
            </a:r>
            <a:r>
              <a:rPr lang="uk-UA" dirty="0" err="1"/>
              <a:t>мест</a:t>
            </a:r>
            <a:r>
              <a:rPr lang="uk-UA" dirty="0"/>
              <a:t>, </a:t>
            </a:r>
            <a:r>
              <a:rPr lang="uk-UA" dirty="0" err="1"/>
              <a:t>проводит</a:t>
            </a:r>
            <a:r>
              <a:rPr lang="ru-RU" dirty="0" err="1"/>
              <a:t>ся</a:t>
            </a:r>
            <a:r>
              <a:rPr lang="uk-UA" dirty="0"/>
              <a:t> </a:t>
            </a:r>
            <a:r>
              <a:rPr lang="uk-UA" dirty="0" err="1"/>
              <a:t>больш</a:t>
            </a:r>
            <a:r>
              <a:rPr lang="ru-RU" dirty="0" err="1"/>
              <a:t>ая</a:t>
            </a:r>
            <a:r>
              <a:rPr lang="uk-UA" dirty="0"/>
              <a:t> </a:t>
            </a:r>
            <a:r>
              <a:rPr lang="uk-UA" dirty="0" err="1"/>
              <a:t>работ</a:t>
            </a:r>
            <a:r>
              <a:rPr lang="ru-RU" dirty="0" smtClean="0"/>
              <a:t>а</a:t>
            </a:r>
            <a:br>
              <a:rPr lang="ru-RU" dirty="0" smtClean="0"/>
            </a:br>
            <a:r>
              <a:rPr lang="uk-UA" dirty="0" smtClean="0"/>
              <a:t>по  </a:t>
            </a:r>
            <a:r>
              <a:rPr lang="uk-UA" dirty="0" err="1"/>
              <a:t>охране</a:t>
            </a:r>
            <a:r>
              <a:rPr lang="uk-UA" dirty="0"/>
              <a:t> труда. </a:t>
            </a:r>
            <a:r>
              <a:rPr lang="uk-UA" dirty="0" err="1" smtClean="0"/>
              <a:t>Рабочие</a:t>
            </a:r>
            <a:r>
              <a:rPr lang="uk-UA" dirty="0" smtClean="0"/>
              <a:t> </a:t>
            </a:r>
            <a:r>
              <a:rPr lang="uk-UA" dirty="0" err="1"/>
              <a:t>обеспечены</a:t>
            </a:r>
            <a:r>
              <a:rPr lang="uk-UA" dirty="0"/>
              <a:t> в </a:t>
            </a:r>
            <a:r>
              <a:rPr lang="uk-UA" dirty="0" err="1"/>
              <a:t>полном</a:t>
            </a:r>
            <a:r>
              <a:rPr lang="uk-UA" dirty="0"/>
              <a:t> </a:t>
            </a:r>
            <a:r>
              <a:rPr lang="uk-UA" spc="-20" dirty="0" err="1" smtClean="0"/>
              <a:t>объёме</a:t>
            </a:r>
            <a:r>
              <a:rPr lang="uk-UA" spc="-20" dirty="0"/>
              <a:t> </a:t>
            </a:r>
            <a:r>
              <a:rPr lang="uk-UA" spc="-20" dirty="0" err="1" smtClean="0"/>
              <a:t>инструментом</a:t>
            </a:r>
            <a:r>
              <a:rPr lang="uk-UA" spc="-20" dirty="0"/>
              <a:t>, </a:t>
            </a:r>
            <a:r>
              <a:rPr lang="uk-UA" spc="-20" dirty="0" err="1"/>
              <a:t>спецодеждой</a:t>
            </a:r>
            <a:r>
              <a:rPr lang="uk-UA" spc="-20" dirty="0"/>
              <a:t>, </a:t>
            </a:r>
            <a:r>
              <a:rPr lang="uk-UA" spc="-20" dirty="0" err="1"/>
              <a:t>защитными</a:t>
            </a:r>
            <a:r>
              <a:rPr lang="uk-UA" spc="-20" dirty="0"/>
              <a:t> </a:t>
            </a:r>
            <a:r>
              <a:rPr lang="uk-UA" dirty="0" err="1"/>
              <a:t>средствами</a:t>
            </a:r>
            <a:r>
              <a:rPr lang="uk-UA" dirty="0" smtClean="0"/>
              <a:t>. </a:t>
            </a:r>
            <a:r>
              <a:rPr lang="uk-UA" dirty="0" err="1"/>
              <a:t>Работы</a:t>
            </a:r>
            <a:r>
              <a:rPr lang="uk-UA" dirty="0"/>
              <a:t> по ремонту и монтажу  </a:t>
            </a:r>
            <a:r>
              <a:rPr lang="uk-UA" dirty="0" err="1"/>
              <a:t>проводятся</a:t>
            </a:r>
            <a:r>
              <a:rPr lang="uk-UA" dirty="0"/>
              <a:t> с </a:t>
            </a:r>
            <a:r>
              <a:rPr lang="uk-UA" dirty="0" err="1"/>
              <a:t>соблюдением</a:t>
            </a:r>
            <a:r>
              <a:rPr lang="uk-UA" dirty="0"/>
              <a:t> </a:t>
            </a:r>
            <a:r>
              <a:rPr lang="uk-UA" dirty="0" err="1" smtClean="0"/>
              <a:t>всех</a:t>
            </a:r>
            <a:r>
              <a:rPr lang="uk-UA" dirty="0" smtClean="0"/>
              <a:t> </a:t>
            </a:r>
            <a:r>
              <a:rPr lang="uk-UA" dirty="0" err="1"/>
              <a:t>требований</a:t>
            </a:r>
            <a:r>
              <a:rPr lang="uk-UA" dirty="0"/>
              <a:t>   </a:t>
            </a:r>
            <a:r>
              <a:rPr lang="uk-UA" dirty="0" err="1"/>
              <a:t>инструкций</a:t>
            </a:r>
            <a:r>
              <a:rPr lang="uk-UA" dirty="0"/>
              <a:t> </a:t>
            </a:r>
            <a:r>
              <a:rPr lang="uk-UA" dirty="0" smtClean="0"/>
              <a:t>по </a:t>
            </a:r>
            <a:r>
              <a:rPr lang="uk-UA" dirty="0" err="1" smtClean="0"/>
              <a:t>охране</a:t>
            </a:r>
            <a:r>
              <a:rPr lang="uk-UA" dirty="0" smtClean="0"/>
              <a:t> </a:t>
            </a:r>
            <a:r>
              <a:rPr lang="uk-UA" dirty="0"/>
              <a:t>труда </a:t>
            </a:r>
            <a:r>
              <a:rPr lang="uk-UA" dirty="0" smtClean="0"/>
              <a:t>и </a:t>
            </a:r>
            <a:r>
              <a:rPr lang="uk-UA" dirty="0" err="1" smtClean="0"/>
              <a:t>технике</a:t>
            </a:r>
            <a:r>
              <a:rPr lang="uk-UA" dirty="0" smtClean="0"/>
              <a:t>  </a:t>
            </a:r>
            <a:r>
              <a:rPr lang="uk-UA" dirty="0" err="1"/>
              <a:t>безопасности</a:t>
            </a:r>
            <a:r>
              <a:rPr lang="uk-UA" dirty="0"/>
              <a:t>. Для </a:t>
            </a:r>
            <a:r>
              <a:rPr lang="uk-UA" dirty="0" err="1"/>
              <a:t>работников</a:t>
            </a:r>
            <a:r>
              <a:rPr lang="uk-UA" dirty="0"/>
              <a:t> </a:t>
            </a:r>
            <a:r>
              <a:rPr lang="uk-UA" dirty="0" smtClean="0"/>
              <a:t>на </a:t>
            </a:r>
            <a:r>
              <a:rPr lang="uk-UA" dirty="0" err="1"/>
              <a:t>предприятии</a:t>
            </a:r>
            <a:r>
              <a:rPr lang="uk-UA" dirty="0"/>
              <a:t> </a:t>
            </a:r>
            <a:r>
              <a:rPr lang="uk-UA" dirty="0" err="1"/>
              <a:t>созданы</a:t>
            </a:r>
            <a:r>
              <a:rPr lang="uk-UA" dirty="0"/>
              <a:t> </a:t>
            </a:r>
            <a:r>
              <a:rPr lang="uk-UA" dirty="0" err="1"/>
              <a:t>комфортные</a:t>
            </a:r>
            <a:r>
              <a:rPr lang="uk-UA" dirty="0"/>
              <a:t> </a:t>
            </a:r>
            <a:r>
              <a:rPr lang="uk-UA" dirty="0" err="1"/>
              <a:t>условия</a:t>
            </a:r>
            <a:r>
              <a:rPr lang="uk-UA" dirty="0"/>
              <a:t> для </a:t>
            </a:r>
            <a:r>
              <a:rPr lang="uk-UA" dirty="0" smtClean="0"/>
              <a:t>труда </a:t>
            </a:r>
            <a:br>
              <a:rPr lang="uk-UA" dirty="0" smtClean="0"/>
            </a:br>
            <a:r>
              <a:rPr lang="uk-UA" dirty="0" smtClean="0"/>
              <a:t>и </a:t>
            </a:r>
            <a:r>
              <a:rPr lang="uk-UA" dirty="0" err="1" smtClean="0"/>
              <a:t>отдыха</a:t>
            </a:r>
            <a:r>
              <a:rPr lang="uk-UA" dirty="0" smtClean="0"/>
              <a:t>. </a:t>
            </a:r>
            <a:r>
              <a:rPr lang="uk-UA" dirty="0" err="1" smtClean="0"/>
              <a:t>Своевременно</a:t>
            </a:r>
            <a:r>
              <a:rPr lang="uk-UA" dirty="0"/>
              <a:t> </a:t>
            </a:r>
            <a:r>
              <a:rPr lang="uk-UA" dirty="0" err="1" smtClean="0"/>
              <a:t>выплачивается</a:t>
            </a:r>
            <a:r>
              <a:rPr lang="uk-UA" dirty="0" smtClean="0"/>
              <a:t> </a:t>
            </a:r>
            <a:r>
              <a:rPr lang="uk-UA" dirty="0" err="1" smtClean="0"/>
              <a:t>заработная</a:t>
            </a:r>
            <a:r>
              <a:rPr lang="uk-UA" dirty="0" smtClean="0"/>
              <a:t> </a:t>
            </a:r>
            <a:r>
              <a:rPr lang="uk-UA" dirty="0"/>
              <a:t>плата.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60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36575" algn="just">
              <a:buNone/>
            </a:pPr>
            <a:r>
              <a:rPr lang="ru-RU" dirty="0" smtClean="0"/>
              <a:t>За </a:t>
            </a:r>
            <a:r>
              <a:rPr lang="ru-RU" dirty="0"/>
              <a:t>многолетний добросовестный </a:t>
            </a:r>
            <a:r>
              <a:rPr lang="ru-RU" dirty="0" smtClean="0"/>
              <a:t>труд и высокие  </a:t>
            </a:r>
            <a:r>
              <a:rPr lang="ru-RU" dirty="0"/>
              <a:t>производственные показатели </a:t>
            </a:r>
            <a:r>
              <a:rPr lang="ru-RU" dirty="0" smtClean="0"/>
              <a:t>неоднократно </a:t>
            </a:r>
            <a:r>
              <a:rPr lang="ru-RU" dirty="0"/>
              <a:t>поощрялся  </a:t>
            </a:r>
            <a:r>
              <a:rPr lang="ru-RU" dirty="0" smtClean="0"/>
              <a:t>администрацией </a:t>
            </a:r>
            <a:r>
              <a:rPr lang="ru-RU" dirty="0"/>
              <a:t>Заволжского района, </a:t>
            </a:r>
            <a:r>
              <a:rPr lang="ru-RU" dirty="0" smtClean="0"/>
              <a:t>мэрией </a:t>
            </a:r>
            <a:r>
              <a:rPr lang="ru-RU" dirty="0"/>
              <a:t>города Ульяновска, Министерством регионального развития Российской Федерации.</a:t>
            </a:r>
          </a:p>
          <a:p>
            <a:r>
              <a:rPr lang="ru-RU" dirty="0"/>
              <a:t>В 2009 году  </a:t>
            </a:r>
            <a:r>
              <a:rPr lang="ru-RU" dirty="0" err="1"/>
              <a:t>Мякоткину</a:t>
            </a:r>
            <a:r>
              <a:rPr lang="ru-RU" dirty="0"/>
              <a:t> С.В. присвоено </a:t>
            </a:r>
            <a:r>
              <a:rPr lang="ru-RU" dirty="0" smtClean="0"/>
              <a:t>почётное </a:t>
            </a:r>
            <a:r>
              <a:rPr lang="ru-RU" dirty="0"/>
              <a:t>звание </a:t>
            </a:r>
            <a:r>
              <a:rPr lang="ru-RU" dirty="0" smtClean="0"/>
              <a:t>«Почетный </a:t>
            </a:r>
            <a:r>
              <a:rPr lang="ru-RU" dirty="0"/>
              <a:t>работник жилищно-коммунального хозяйства России». </a:t>
            </a:r>
          </a:p>
          <a:p>
            <a:r>
              <a:rPr lang="ru-RU" dirty="0"/>
              <a:t>В 2014 году за достигнутые трудовые </a:t>
            </a:r>
            <a:r>
              <a:rPr lang="ru-RU" dirty="0" smtClean="0"/>
              <a:t>успехи 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значительный </a:t>
            </a:r>
            <a:r>
              <a:rPr lang="ru-RU" dirty="0" smtClean="0"/>
              <a:t>вклад </a:t>
            </a:r>
            <a:r>
              <a:rPr lang="ru-RU" dirty="0"/>
              <a:t>в социально-экономическое развитие Российской </a:t>
            </a:r>
            <a:r>
              <a:rPr lang="ru-RU" dirty="0" smtClean="0"/>
              <a:t>Федерации </a:t>
            </a:r>
            <a:r>
              <a:rPr lang="ru-RU" dirty="0" err="1" smtClean="0"/>
              <a:t>Мякоткину</a:t>
            </a:r>
            <a:r>
              <a:rPr lang="ru-RU" dirty="0" smtClean="0"/>
              <a:t> С.В. присвоено почётное </a:t>
            </a:r>
            <a:r>
              <a:rPr lang="ru-RU" dirty="0"/>
              <a:t>звание «</a:t>
            </a:r>
            <a:r>
              <a:rPr lang="ru-RU" dirty="0" smtClean="0"/>
              <a:t>Заслуженный </a:t>
            </a:r>
            <a:r>
              <a:rPr lang="ru-RU" dirty="0"/>
              <a:t>энергетик Российской Федерации».  </a:t>
            </a:r>
          </a:p>
        </p:txBody>
      </p:sp>
    </p:spTree>
    <p:extLst>
      <p:ext uri="{BB962C8B-B14F-4D97-AF65-F5344CB8AC3E}">
        <p14:creationId xmlns:p14="http://schemas.microsoft.com/office/powerpoint/2010/main" val="15588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9592" y="1124744"/>
            <a:ext cx="7571184" cy="5217443"/>
          </a:xfrm>
        </p:spPr>
        <p:txBody>
          <a:bodyPr>
            <a:normAutofit fontScale="32500" lnSpcReduction="20000"/>
          </a:bodyPr>
          <a:lstStyle/>
          <a:p>
            <a:pPr marL="0" indent="536575" algn="just">
              <a:buNone/>
            </a:pPr>
            <a:r>
              <a:rPr lang="ru-RU" sz="8000" dirty="0" err="1" smtClean="0"/>
              <a:t>Мякоткин</a:t>
            </a:r>
            <a:r>
              <a:rPr lang="ru-RU" sz="8000" dirty="0" smtClean="0"/>
              <a:t> </a:t>
            </a:r>
            <a:r>
              <a:rPr lang="ru-RU" sz="8000" dirty="0"/>
              <a:t>Сергей Владимирович </a:t>
            </a:r>
            <a:r>
              <a:rPr lang="ru-RU" sz="8000" dirty="0" smtClean="0"/>
              <a:t>родился </a:t>
            </a:r>
            <a:br>
              <a:rPr lang="ru-RU" sz="8000" dirty="0" smtClean="0"/>
            </a:br>
            <a:r>
              <a:rPr lang="ru-RU" sz="8000" dirty="0" smtClean="0"/>
              <a:t>в </a:t>
            </a:r>
            <a:r>
              <a:rPr lang="ru-RU" sz="8000" dirty="0"/>
              <a:t>1952 году в селе Речица Раменского района Московской области</a:t>
            </a:r>
            <a:r>
              <a:rPr lang="ru-RU" sz="8000" dirty="0" smtClean="0"/>
              <a:t>. В 1977 </a:t>
            </a:r>
            <a:r>
              <a:rPr lang="ru-RU" sz="8000" dirty="0"/>
              <a:t>году </a:t>
            </a:r>
            <a:r>
              <a:rPr lang="ru-RU" sz="8000" dirty="0" smtClean="0"/>
              <a:t>окончил </a:t>
            </a:r>
            <a:r>
              <a:rPr lang="ru-RU" sz="8000" dirty="0" err="1"/>
              <a:t>Новочеркасский</a:t>
            </a:r>
            <a:r>
              <a:rPr lang="ru-RU" sz="8000" dirty="0"/>
              <a:t> политехнический </a:t>
            </a:r>
            <a:r>
              <a:rPr lang="ru-RU" sz="8000" dirty="0" smtClean="0"/>
              <a:t>институт </a:t>
            </a:r>
            <a:r>
              <a:rPr lang="ru-RU" sz="8000" dirty="0"/>
              <a:t>по специальности  «Автоматизация производства и </a:t>
            </a:r>
            <a:r>
              <a:rPr lang="ru-RU" sz="8000" dirty="0" smtClean="0"/>
              <a:t>распределение </a:t>
            </a:r>
            <a:r>
              <a:rPr lang="ru-RU" sz="8000" dirty="0"/>
              <a:t>электроэнергии</a:t>
            </a:r>
            <a:r>
              <a:rPr lang="ru-RU" sz="8000" dirty="0" smtClean="0"/>
              <a:t>».</a:t>
            </a:r>
          </a:p>
          <a:p>
            <a:pPr marL="0" indent="536575" algn="just">
              <a:buNone/>
            </a:pPr>
            <a:r>
              <a:rPr lang="ru-RU" sz="8000" spc="-20" dirty="0" smtClean="0"/>
              <a:t>Трудовую деятельность </a:t>
            </a:r>
            <a:r>
              <a:rPr lang="ru-RU" sz="8000" spc="-20" dirty="0"/>
              <a:t>в городе Ульяновске </a:t>
            </a:r>
            <a:r>
              <a:rPr lang="ru-RU" sz="8000" dirty="0"/>
              <a:t>начал в службе главного </a:t>
            </a:r>
            <a:r>
              <a:rPr lang="ru-RU" sz="8000" dirty="0" smtClean="0"/>
              <a:t>энергетика Ульяновского авиационного промышленного комплекса: </a:t>
            </a:r>
            <a:r>
              <a:rPr lang="ru-RU" sz="8000" dirty="0"/>
              <a:t>сначала инженером, </a:t>
            </a:r>
            <a:r>
              <a:rPr lang="ru-RU" sz="8000" dirty="0" smtClean="0"/>
              <a:t>затем начальником </a:t>
            </a:r>
            <a:r>
              <a:rPr lang="ru-RU" sz="8000" dirty="0"/>
              <a:t>бюро, заместителем главного энергетика, главным энергетиком.</a:t>
            </a:r>
          </a:p>
          <a:p>
            <a:pPr marL="0" indent="0" algn="just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636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7499176" cy="5266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С </a:t>
            </a:r>
            <a:r>
              <a:rPr lang="ru-RU" sz="2000" dirty="0"/>
              <a:t>момента организации </a:t>
            </a:r>
            <a:r>
              <a:rPr lang="ru-RU" sz="2000" dirty="0" smtClean="0"/>
              <a:t>в </a:t>
            </a:r>
            <a:r>
              <a:rPr lang="ru-RU" sz="2000" dirty="0"/>
              <a:t>1998 году закрытого </a:t>
            </a:r>
            <a:r>
              <a:rPr lang="ru-RU" sz="2000" dirty="0" smtClean="0"/>
              <a:t>акционерного</a:t>
            </a:r>
          </a:p>
          <a:p>
            <a:pPr marL="0" indent="0">
              <a:buNone/>
            </a:pPr>
            <a:r>
              <a:rPr lang="ru-RU" sz="2000" dirty="0" smtClean="0"/>
              <a:t>общества </a:t>
            </a:r>
            <a:r>
              <a:rPr lang="ru-RU" sz="2000" dirty="0"/>
              <a:t>«Авиастар-объединенное предприятие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энергоснабжения» </a:t>
            </a:r>
            <a:r>
              <a:rPr lang="ru-RU" sz="2000" dirty="0"/>
              <a:t>является руководителем </a:t>
            </a:r>
            <a:r>
              <a:rPr lang="ru-RU" sz="2000" dirty="0" smtClean="0"/>
              <a:t>предприятия</a:t>
            </a:r>
            <a:r>
              <a:rPr lang="ru-RU" sz="2000" dirty="0"/>
              <a:t>,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на </a:t>
            </a:r>
            <a:r>
              <a:rPr lang="ru-RU" sz="2000" dirty="0"/>
              <a:t>балансе </a:t>
            </a:r>
            <a:r>
              <a:rPr lang="ru-RU" sz="2000" dirty="0" smtClean="0"/>
              <a:t>которого </a:t>
            </a:r>
            <a:r>
              <a:rPr lang="ru-RU" sz="2000" dirty="0"/>
              <a:t>находятся 13 главных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понизительных </a:t>
            </a:r>
            <a:r>
              <a:rPr lang="ru-RU" sz="2000" dirty="0"/>
              <a:t>подстанций напряжением 110 </a:t>
            </a:r>
            <a:r>
              <a:rPr lang="ru-RU" sz="2000" dirty="0" err="1"/>
              <a:t>кВ</a:t>
            </a:r>
            <a:r>
              <a:rPr lang="ru-RU" sz="2000" dirty="0"/>
              <a:t>, более 70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распределительных </a:t>
            </a:r>
            <a:r>
              <a:rPr lang="ru-RU" sz="2000" dirty="0"/>
              <a:t>пунктов и </a:t>
            </a:r>
            <a:r>
              <a:rPr lang="ru-RU" sz="2000" dirty="0" smtClean="0"/>
              <a:t>трансформаторных </a:t>
            </a:r>
          </a:p>
          <a:p>
            <a:pPr marL="0" indent="0">
              <a:buNone/>
            </a:pPr>
            <a:r>
              <a:rPr lang="ru-RU" sz="2000" dirty="0" smtClean="0"/>
              <a:t>подстанций</a:t>
            </a:r>
            <a:r>
              <a:rPr lang="ru-RU" sz="2000" dirty="0"/>
              <a:t>, распределительные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электрические </a:t>
            </a:r>
            <a:r>
              <a:rPr lang="ru-RU" sz="2000" dirty="0"/>
              <a:t>сети (ВЛ и КЛ)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напряжением </a:t>
            </a:r>
            <a:r>
              <a:rPr lang="ru-RU" sz="2000" dirty="0"/>
              <a:t>110 </a:t>
            </a:r>
            <a:r>
              <a:rPr lang="ru-RU" sz="2000" dirty="0" err="1"/>
              <a:t>кВ</a:t>
            </a:r>
            <a:r>
              <a:rPr lang="ru-RU" sz="2000" dirty="0"/>
              <a:t>, 10 </a:t>
            </a:r>
            <a:r>
              <a:rPr lang="ru-RU" sz="2000" dirty="0" err="1"/>
              <a:t>кВ</a:t>
            </a:r>
            <a:r>
              <a:rPr lang="ru-RU" sz="2000" dirty="0" smtClean="0"/>
              <a:t>,</a:t>
            </a:r>
          </a:p>
          <a:p>
            <a:pPr marL="0" indent="0">
              <a:buNone/>
            </a:pPr>
            <a:r>
              <a:rPr lang="ru-RU" sz="2000" dirty="0" smtClean="0"/>
              <a:t>6 </a:t>
            </a:r>
            <a:r>
              <a:rPr lang="ru-RU" sz="2000" dirty="0" err="1" smtClean="0"/>
              <a:t>кВ</a:t>
            </a:r>
            <a:r>
              <a:rPr lang="ru-RU" sz="2000" dirty="0" smtClean="0"/>
              <a:t> и </a:t>
            </a:r>
            <a:r>
              <a:rPr lang="ru-RU" sz="2000" dirty="0"/>
              <a:t>0,4 </a:t>
            </a:r>
            <a:r>
              <a:rPr lang="ru-RU" sz="2000" dirty="0" err="1"/>
              <a:t>кВ</a:t>
            </a:r>
            <a:r>
              <a:rPr lang="ru-RU" sz="2000" dirty="0"/>
              <a:t> </a:t>
            </a:r>
            <a:r>
              <a:rPr lang="ru-RU" sz="2000" dirty="0" smtClean="0"/>
              <a:t>протяжённостью </a:t>
            </a:r>
          </a:p>
          <a:p>
            <a:pPr marL="0" indent="0">
              <a:buNone/>
            </a:pPr>
            <a:r>
              <a:rPr lang="ru-RU" sz="2000" dirty="0" smtClean="0"/>
              <a:t>более </a:t>
            </a:r>
            <a:r>
              <a:rPr lang="ru-RU" sz="2000" dirty="0"/>
              <a:t>400 км.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30553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32551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Благотворительность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8003232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 smtClean="0"/>
              <a:t>Руководимое Мякоткиным С.В. предприятие </a:t>
            </a:r>
            <a:r>
              <a:rPr lang="uk-UA" sz="2400" dirty="0"/>
              <a:t>неоднократно оказывало помощь </a:t>
            </a:r>
            <a:r>
              <a:rPr lang="uk-UA" sz="2400" dirty="0" smtClean="0"/>
              <a:t>благотворительному </a:t>
            </a:r>
            <a:r>
              <a:rPr lang="uk-UA" sz="2400" dirty="0"/>
              <a:t>обществу «Дари добро», благотворительному фонду «</a:t>
            </a:r>
            <a:r>
              <a:rPr lang="uk-UA" sz="2400" dirty="0" err="1"/>
              <a:t>Добрые</a:t>
            </a:r>
            <a:r>
              <a:rPr lang="uk-UA" sz="2400" dirty="0"/>
              <a:t> </a:t>
            </a:r>
            <a:r>
              <a:rPr lang="uk-UA" sz="2400" dirty="0" err="1" smtClean="0"/>
              <a:t>дела</a:t>
            </a:r>
            <a:r>
              <a:rPr lang="uk-UA" sz="2400" dirty="0" smtClean="0"/>
              <a:t>»</a:t>
            </a:r>
            <a:r>
              <a:rPr lang="ru-RU" sz="2400" dirty="0" smtClean="0"/>
              <a:t>, </a:t>
            </a:r>
            <a:r>
              <a:rPr lang="uk-UA" sz="2400" dirty="0" err="1" smtClean="0"/>
              <a:t>ежегодно</a:t>
            </a:r>
            <a:r>
              <a:rPr lang="uk-UA" sz="2400" dirty="0" smtClean="0"/>
              <a:t> </a:t>
            </a:r>
            <a:r>
              <a:rPr lang="uk-UA" sz="2400" dirty="0" err="1"/>
              <a:t>принимает</a:t>
            </a:r>
            <a:r>
              <a:rPr lang="uk-UA" sz="2400" dirty="0"/>
              <a:t> </a:t>
            </a:r>
            <a:r>
              <a:rPr lang="uk-UA" sz="2400" dirty="0" err="1" smtClean="0"/>
              <a:t>участие</a:t>
            </a:r>
            <a:r>
              <a:rPr lang="uk-UA" sz="2400" dirty="0" smtClean="0"/>
              <a:t> </a:t>
            </a:r>
            <a:br>
              <a:rPr lang="uk-UA" sz="2400" dirty="0" smtClean="0"/>
            </a:br>
            <a:r>
              <a:rPr lang="uk-UA" sz="2400" dirty="0" smtClean="0"/>
              <a:t>в </a:t>
            </a:r>
            <a:r>
              <a:rPr lang="uk-UA" sz="2400" dirty="0"/>
              <a:t>областной акции «Помоги собраться в школу», </a:t>
            </a:r>
            <a:r>
              <a:rPr lang="uk-UA" sz="2400" dirty="0" err="1"/>
              <a:t>оказывает</a:t>
            </a:r>
            <a:r>
              <a:rPr lang="uk-UA" sz="2400" dirty="0"/>
              <a:t> </a:t>
            </a:r>
            <a:r>
              <a:rPr lang="uk-UA" sz="2400" dirty="0" err="1" smtClean="0"/>
              <a:t>помощь</a:t>
            </a:r>
            <a:r>
              <a:rPr lang="uk-UA" sz="2400" dirty="0"/>
              <a:t> </a:t>
            </a:r>
            <a:r>
              <a:rPr lang="uk-UA" sz="2400" dirty="0" err="1" smtClean="0"/>
              <a:t>детям</a:t>
            </a:r>
            <a:r>
              <a:rPr lang="uk-UA" sz="2400" dirty="0" smtClean="0"/>
              <a:t> </a:t>
            </a:r>
            <a:r>
              <a:rPr lang="uk-UA" sz="2400" dirty="0"/>
              <a:t>из </a:t>
            </a:r>
            <a:r>
              <a:rPr lang="uk-UA" sz="2400" dirty="0" err="1"/>
              <a:t>малообеспеченных</a:t>
            </a:r>
            <a:r>
              <a:rPr lang="uk-UA" sz="2400" dirty="0"/>
              <a:t>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и </a:t>
            </a:r>
            <a:r>
              <a:rPr lang="uk-UA" sz="2400" dirty="0"/>
              <a:t>многодетных семей, </a:t>
            </a:r>
            <a:r>
              <a:rPr lang="uk-UA" sz="2400" dirty="0" err="1" smtClean="0"/>
              <a:t>оказывало</a:t>
            </a:r>
            <a:r>
              <a:rPr lang="uk-UA" sz="2400" dirty="0" smtClean="0"/>
              <a:t> </a:t>
            </a:r>
            <a:r>
              <a:rPr lang="uk-UA" sz="2400" dirty="0"/>
              <a:t>помощь Обществу содействия географических исследований. </a:t>
            </a:r>
            <a:endParaRPr lang="uk-UA" sz="2400" dirty="0" smtClean="0"/>
          </a:p>
          <a:p>
            <a:pPr marL="0" indent="0" algn="just">
              <a:buNone/>
            </a:pPr>
            <a:r>
              <a:rPr lang="uk-UA" sz="2400" dirty="0" smtClean="0"/>
              <a:t>Так, </a:t>
            </a:r>
            <a:r>
              <a:rPr lang="uk-UA" sz="2400" dirty="0"/>
              <a:t>в 2015-2016 </a:t>
            </a:r>
            <a:r>
              <a:rPr lang="uk-UA" sz="2400" dirty="0" smtClean="0"/>
              <a:t>годах </a:t>
            </a:r>
            <a:r>
              <a:rPr lang="uk-UA" sz="2400" dirty="0"/>
              <a:t>на благотворительные цели было </a:t>
            </a:r>
            <a:r>
              <a:rPr lang="uk-UA" sz="2400" dirty="0" err="1"/>
              <a:t>выделено</a:t>
            </a:r>
            <a:r>
              <a:rPr lang="uk-UA" sz="2400" dirty="0"/>
              <a:t> </a:t>
            </a:r>
            <a:r>
              <a:rPr lang="ru-RU" sz="2400" dirty="0" smtClean="0"/>
              <a:t>более </a:t>
            </a:r>
            <a:r>
              <a:rPr lang="ru-RU" sz="2400" dirty="0"/>
              <a:t>1 миллиона </a:t>
            </a:r>
            <a:r>
              <a:rPr lang="uk-UA" sz="2400" dirty="0"/>
              <a:t>рублей.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70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dirty="0"/>
              <a:t>Производственная  деятельность предприятия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Производственная  </a:t>
            </a:r>
            <a:r>
              <a:rPr lang="ru-RU" dirty="0"/>
              <a:t>деятельность предприятия осуществляется в следующих </a:t>
            </a:r>
            <a:r>
              <a:rPr lang="ru-RU" dirty="0" smtClean="0"/>
              <a:t>направлениях:</a:t>
            </a:r>
          </a:p>
          <a:p>
            <a:r>
              <a:rPr lang="ru-RU" dirty="0" smtClean="0"/>
              <a:t>предоставление </a:t>
            </a:r>
            <a:r>
              <a:rPr lang="ru-RU" dirty="0"/>
              <a:t>услуг по передаче </a:t>
            </a:r>
            <a:r>
              <a:rPr lang="ru-RU" dirty="0" smtClean="0"/>
              <a:t>электрической энергии</a:t>
            </a:r>
            <a:r>
              <a:rPr lang="ru-RU" dirty="0"/>
              <a:t>;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работ по обслуживанию, ремонту, монтажу и наладке электрооборудования </a:t>
            </a:r>
            <a:r>
              <a:rPr lang="ru-RU" dirty="0" smtClean="0"/>
              <a:t>и </a:t>
            </a:r>
            <a:r>
              <a:rPr lang="ru-RU" dirty="0"/>
              <a:t>сетей для сторонних организаций;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мероприятий по усилению существующих электрических сетей для  обеспечения технологического присоединения </a:t>
            </a:r>
            <a:r>
              <a:rPr lang="ru-RU" dirty="0" smtClean="0"/>
              <a:t>новых </a:t>
            </a:r>
            <a:r>
              <a:rPr lang="ru-RU" dirty="0"/>
              <a:t>мощностей;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работ по обеспечению </a:t>
            </a:r>
            <a:r>
              <a:rPr lang="ru-RU" dirty="0" smtClean="0"/>
              <a:t>надёжности </a:t>
            </a:r>
            <a:r>
              <a:rPr lang="ru-RU" dirty="0"/>
              <a:t>электроснабжения потребителей подключенных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/>
              <a:t>электрическим сетям ЗАО «Авиастар-ОПЭ</a:t>
            </a:r>
            <a:r>
              <a:rPr lang="ru-RU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5482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496944" cy="99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dirty="0">
                <a:effectLst/>
              </a:rPr>
              <a:t>М</a:t>
            </a:r>
            <a:r>
              <a:rPr lang="ru-RU" sz="2800" dirty="0" smtClean="0">
                <a:effectLst/>
              </a:rPr>
              <a:t>ероприятия </a:t>
            </a:r>
            <a:r>
              <a:rPr lang="ru-RU" sz="2800" dirty="0">
                <a:effectLst/>
              </a:rPr>
              <a:t>по реконструкции и модернизации  существующих электрических сетей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Предприятие активно реализует мероприятия по реконструкции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модернизации </a:t>
            </a:r>
            <a:r>
              <a:rPr lang="ru-RU" sz="2000" dirty="0" smtClean="0"/>
              <a:t>существующих </a:t>
            </a:r>
            <a:r>
              <a:rPr lang="ru-RU" sz="2000" dirty="0"/>
              <a:t>электрических сетей:</a:t>
            </a:r>
            <a:r>
              <a:rPr lang="uk-UA" sz="2000" dirty="0"/>
              <a:t> </a:t>
            </a:r>
            <a:endParaRPr lang="uk-UA" sz="2000" dirty="0" smtClean="0"/>
          </a:p>
          <a:p>
            <a:r>
              <a:rPr lang="ru-RU" sz="2000" spc="-10" dirty="0" smtClean="0"/>
              <a:t>2009-2010 годы: </a:t>
            </a:r>
            <a:r>
              <a:rPr lang="ru-RU" sz="2000" spc="-10" dirty="0"/>
              <a:t>проделана большая работа на </a:t>
            </a:r>
            <a:r>
              <a:rPr lang="ru-RU" sz="2000" spc="-10" dirty="0" smtClean="0"/>
              <a:t>ГПП-110/10кВ «НГ-1</a:t>
            </a:r>
            <a:r>
              <a:rPr lang="ru-RU" sz="2000" spc="-10" dirty="0"/>
              <a:t>»  </a:t>
            </a:r>
            <a:r>
              <a:rPr lang="ru-RU" sz="2000" dirty="0"/>
              <a:t>по замене трансформаторов </a:t>
            </a:r>
            <a:r>
              <a:rPr lang="ru-RU" sz="2000" dirty="0" smtClean="0"/>
              <a:t>40 </a:t>
            </a:r>
            <a:r>
              <a:rPr lang="ru-RU" sz="2000" dirty="0"/>
              <a:t>МВА на трансформаторы </a:t>
            </a:r>
            <a:r>
              <a:rPr lang="ru-RU" sz="2000" dirty="0" smtClean="0"/>
              <a:t>большей </a:t>
            </a:r>
            <a:r>
              <a:rPr lang="ru-RU" sz="2000" spc="-10" dirty="0"/>
              <a:t>мощности 63МВА; </a:t>
            </a:r>
            <a:r>
              <a:rPr lang="ru-RU" sz="2000" spc="-10" dirty="0" smtClean="0"/>
              <a:t>на </a:t>
            </a:r>
            <a:r>
              <a:rPr lang="ru-RU" sz="2000" spc="-10" dirty="0"/>
              <a:t>ГПП -110/10кВ «НГ-2» </a:t>
            </a:r>
            <a:r>
              <a:rPr lang="ru-RU" sz="2000" spc="-10" dirty="0" smtClean="0"/>
              <a:t>введены </a:t>
            </a:r>
            <a:r>
              <a:rPr lang="ru-RU" sz="2000" spc="-10" dirty="0"/>
              <a:t>в </a:t>
            </a:r>
            <a:r>
              <a:rPr lang="ru-RU" sz="2000" spc="-10" dirty="0" smtClean="0"/>
              <a:t>эксплуатацию </a:t>
            </a:r>
            <a:r>
              <a:rPr lang="ru-RU" sz="2000" dirty="0"/>
              <a:t>дополнительные вторая и </a:t>
            </a:r>
            <a:r>
              <a:rPr lang="ru-RU" sz="2000" dirty="0" smtClean="0"/>
              <a:t>четвёртая секции </a:t>
            </a:r>
            <a:r>
              <a:rPr lang="ru-RU" sz="2000" dirty="0"/>
              <a:t>шин </a:t>
            </a:r>
            <a:r>
              <a:rPr lang="ru-RU" sz="2000" dirty="0" smtClean="0"/>
              <a:t>10 </a:t>
            </a:r>
            <a:r>
              <a:rPr lang="ru-RU" sz="2000" dirty="0" err="1" smtClean="0"/>
              <a:t>кВ</a:t>
            </a:r>
            <a:r>
              <a:rPr lang="ru-RU" sz="2000" dirty="0" smtClean="0"/>
              <a:t>; </a:t>
            </a:r>
            <a:r>
              <a:rPr lang="ru-RU" sz="2000" dirty="0"/>
              <a:t>осуществлено строительство РП-10 </a:t>
            </a:r>
            <a:r>
              <a:rPr lang="ru-RU" sz="2000" dirty="0" err="1"/>
              <a:t>кВ</a:t>
            </a:r>
            <a:r>
              <a:rPr lang="ru-RU" sz="2000" dirty="0"/>
              <a:t> и КЛ-10 </a:t>
            </a:r>
            <a:r>
              <a:rPr lang="ru-RU" sz="2000" dirty="0" err="1"/>
              <a:t>кВ</a:t>
            </a:r>
            <a:r>
              <a:rPr lang="ru-RU" sz="2000" dirty="0"/>
              <a:t>;  </a:t>
            </a:r>
          </a:p>
          <a:p>
            <a:r>
              <a:rPr lang="ru-RU" sz="2000" dirty="0" smtClean="0"/>
              <a:t>2012 год: </a:t>
            </a:r>
            <a:r>
              <a:rPr lang="ru-RU" sz="2000" dirty="0"/>
              <a:t>выполнена реконструкция ГПП «</a:t>
            </a:r>
            <a:r>
              <a:rPr lang="ru-RU" sz="2000" dirty="0" err="1" smtClean="0"/>
              <a:t>Стройбаза</a:t>
            </a:r>
            <a:r>
              <a:rPr lang="ru-RU" sz="2000" dirty="0" smtClean="0"/>
              <a:t>»; </a:t>
            </a:r>
            <a:endParaRPr lang="ru-RU" sz="2000" dirty="0"/>
          </a:p>
          <a:p>
            <a:r>
              <a:rPr lang="ru-RU" sz="2000" dirty="0" smtClean="0"/>
              <a:t>2014-2016 годы: </a:t>
            </a:r>
            <a:r>
              <a:rPr lang="ru-RU" sz="2000" dirty="0"/>
              <a:t>реконструкция ГПП «</a:t>
            </a:r>
            <a:r>
              <a:rPr lang="ru-RU" sz="2000" dirty="0" smtClean="0"/>
              <a:t>Заволжская» </a:t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ГПП «Площадка А», что </a:t>
            </a:r>
            <a:r>
              <a:rPr lang="ru-RU" sz="2000" dirty="0" smtClean="0"/>
              <a:t>позволило значительно </a:t>
            </a:r>
            <a:r>
              <a:rPr lang="ru-RU" sz="2000" dirty="0"/>
              <a:t>повысить </a:t>
            </a:r>
            <a:r>
              <a:rPr lang="ru-RU" sz="2000" dirty="0" smtClean="0"/>
              <a:t>надёжность </a:t>
            </a:r>
            <a:r>
              <a:rPr lang="ru-RU" sz="2000" dirty="0"/>
              <a:t>и качество </a:t>
            </a:r>
            <a:r>
              <a:rPr lang="ru-RU" sz="2000" dirty="0" smtClean="0"/>
              <a:t>электроснабжения значимых объектов, таких как: </a:t>
            </a:r>
            <a:r>
              <a:rPr lang="ru-RU" sz="2000" dirty="0"/>
              <a:t>аэропорт «Ульяновск-Восточный</a:t>
            </a:r>
            <a:r>
              <a:rPr lang="ru-RU" sz="2000" dirty="0" smtClean="0"/>
              <a:t>», </a:t>
            </a:r>
            <a:r>
              <a:rPr lang="ru-RU" sz="2000" dirty="0"/>
              <a:t>АО </a:t>
            </a:r>
            <a:r>
              <a:rPr lang="ru-RU" sz="2000" dirty="0" smtClean="0"/>
              <a:t>«Особые </a:t>
            </a:r>
            <a:r>
              <a:rPr lang="ru-RU" sz="2000" dirty="0"/>
              <a:t>экономические зоны», жилой сектор </a:t>
            </a:r>
            <a:r>
              <a:rPr lang="ru-RU" sz="2000" dirty="0" smtClean="0"/>
              <a:t>и социальные объекты целого </a:t>
            </a:r>
            <a:r>
              <a:rPr lang="ru-RU" sz="2000" dirty="0"/>
              <a:t>района </a:t>
            </a:r>
            <a:r>
              <a:rPr lang="ru-RU" sz="2000" dirty="0" smtClean="0"/>
              <a:t>Ульяновской </a:t>
            </a:r>
            <a:r>
              <a:rPr lang="ru-RU" sz="2000" dirty="0"/>
              <a:t>области.  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5397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8647112" cy="5904656"/>
          </a:xfrm>
        </p:spPr>
        <p:txBody>
          <a:bodyPr>
            <a:noAutofit/>
          </a:bodyPr>
          <a:lstStyle/>
          <a:p>
            <a:pPr marL="0" indent="444500" algn="just">
              <a:buNone/>
            </a:pPr>
            <a:r>
              <a:rPr lang="ru-RU" sz="1800" dirty="0" smtClean="0"/>
              <a:t>Последние </a:t>
            </a:r>
            <a:r>
              <a:rPr lang="ru-RU" sz="1800" dirty="0"/>
              <a:t>три </a:t>
            </a:r>
            <a:r>
              <a:rPr lang="ru-RU" sz="1800" dirty="0" smtClean="0"/>
              <a:t>года </a:t>
            </a:r>
            <a:r>
              <a:rPr lang="ru-RU" sz="1800" dirty="0"/>
              <a:t>были отмечены строительством в Заволжском районе города Ульяновска и </a:t>
            </a:r>
            <a:r>
              <a:rPr lang="ru-RU" sz="1800" dirty="0" err="1"/>
              <a:t>Чердаклинском</a:t>
            </a:r>
            <a:r>
              <a:rPr lang="ru-RU" sz="1800" dirty="0"/>
              <a:t> </a:t>
            </a:r>
            <a:r>
              <a:rPr lang="ru-RU" sz="1800" dirty="0" smtClean="0"/>
              <a:t>районе </a:t>
            </a:r>
            <a:r>
              <a:rPr lang="ru-RU" sz="1800" dirty="0"/>
              <a:t>ряда крупных промышленных предприятий, что потребовало обеспечения технологического присоединения новых производственных мощностей</a:t>
            </a:r>
            <a:r>
              <a:rPr lang="ru-RU" sz="1800" dirty="0" smtClean="0"/>
              <a:t>. </a:t>
            </a:r>
            <a:r>
              <a:rPr lang="ru-RU" sz="1800" dirty="0"/>
              <a:t>ЗАО «Авиастар-ОПЭ» </a:t>
            </a:r>
            <a:r>
              <a:rPr lang="ru-RU" sz="1800" dirty="0" smtClean="0"/>
              <a:t>в </a:t>
            </a:r>
            <a:r>
              <a:rPr lang="ru-RU" sz="1800" dirty="0"/>
              <a:t>сжатые сроки </a:t>
            </a:r>
            <a:r>
              <a:rPr lang="ru-RU" sz="1800" dirty="0" smtClean="0"/>
              <a:t>выполнило комплекс </a:t>
            </a:r>
            <a:r>
              <a:rPr lang="ru-RU" sz="1800" dirty="0"/>
              <a:t>мероприятий по технологическому присоединению </a:t>
            </a:r>
            <a:br>
              <a:rPr lang="ru-RU" sz="1800" dirty="0"/>
            </a:br>
            <a:r>
              <a:rPr lang="ru-RU" sz="1800" dirty="0" smtClean="0"/>
              <a:t>180 новых потребителей </a:t>
            </a:r>
            <a:r>
              <a:rPr lang="ru-RU" sz="1800" dirty="0"/>
              <a:t>электрической </a:t>
            </a:r>
            <a:r>
              <a:rPr lang="ru-RU" sz="1800" dirty="0" smtClean="0"/>
              <a:t>энергии </a:t>
            </a:r>
            <a:r>
              <a:rPr lang="ru-RU" sz="1800" dirty="0"/>
              <a:t>с </a:t>
            </a:r>
            <a:r>
              <a:rPr lang="ru-RU" sz="1800" dirty="0" smtClean="0"/>
              <a:t>присоединённой </a:t>
            </a:r>
            <a:r>
              <a:rPr lang="ru-RU" sz="1800" dirty="0"/>
              <a:t>мощностью </a:t>
            </a:r>
            <a:r>
              <a:rPr lang="ru-RU" sz="1800" dirty="0" smtClean="0"/>
              <a:t>70620 кВт, среди них </a:t>
            </a:r>
            <a:r>
              <a:rPr lang="ru-RU" sz="1800" dirty="0"/>
              <a:t>такие как: </a:t>
            </a:r>
            <a:r>
              <a:rPr lang="ru-RU" sz="1800" dirty="0" smtClean="0"/>
              <a:t>ЗАО </a:t>
            </a:r>
            <a:r>
              <a:rPr lang="ru-RU" sz="1800" dirty="0"/>
              <a:t>«Премьера</a:t>
            </a:r>
            <a:r>
              <a:rPr lang="ru-RU" sz="1800" dirty="0" smtClean="0"/>
              <a:t>», </a:t>
            </a:r>
            <a:r>
              <a:rPr lang="ru-RU" sz="1800" dirty="0"/>
              <a:t>ООО «</a:t>
            </a:r>
            <a:r>
              <a:rPr lang="ru-RU" sz="1800" dirty="0" smtClean="0"/>
              <a:t>Бриджстоун </a:t>
            </a:r>
            <a:r>
              <a:rPr lang="ru-RU" sz="1800" dirty="0" err="1"/>
              <a:t>Тайр</a:t>
            </a:r>
            <a:r>
              <a:rPr lang="ru-RU" sz="1800" dirty="0"/>
              <a:t> </a:t>
            </a:r>
            <a:r>
              <a:rPr lang="ru-RU" sz="1800" dirty="0" err="1" smtClean="0"/>
              <a:t>Мануфаэкчуринг</a:t>
            </a:r>
            <a:r>
              <a:rPr lang="ru-RU" sz="1800" dirty="0"/>
              <a:t> </a:t>
            </a:r>
            <a:r>
              <a:rPr lang="ru-RU" sz="1800" dirty="0" smtClean="0"/>
              <a:t>СНГ</a:t>
            </a:r>
            <a:r>
              <a:rPr lang="ru-RU" sz="1800" dirty="0"/>
              <a:t>», ООО «</a:t>
            </a:r>
            <a:r>
              <a:rPr lang="ru-RU" sz="1800" dirty="0" err="1"/>
              <a:t>Таката</a:t>
            </a:r>
            <a:r>
              <a:rPr lang="ru-RU" sz="1800" dirty="0"/>
              <a:t> Рус», ООО «Ульяновский </a:t>
            </a:r>
            <a:r>
              <a:rPr lang="ru-RU" sz="1800" dirty="0" smtClean="0"/>
              <a:t>станкостроительный </a:t>
            </a:r>
            <a:r>
              <a:rPr lang="ru-RU" sz="1800" dirty="0"/>
              <a:t>завод», ООО «Сталелитейная компания «Памир»,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spc="-30" dirty="0" smtClean="0"/>
              <a:t>ЗАО </a:t>
            </a:r>
            <a:r>
              <a:rPr lang="ru-RU" sz="1800" spc="-30" dirty="0"/>
              <a:t>«</a:t>
            </a:r>
            <a:r>
              <a:rPr lang="ru-RU" sz="1800" spc="-30" dirty="0" err="1"/>
              <a:t>Хемпель</a:t>
            </a:r>
            <a:r>
              <a:rPr lang="ru-RU" sz="1800" spc="-30" dirty="0"/>
              <a:t>», </a:t>
            </a:r>
            <a:r>
              <a:rPr lang="ru-RU" sz="1800" spc="-30" dirty="0" smtClean="0"/>
              <a:t>ООО </a:t>
            </a:r>
            <a:r>
              <a:rPr lang="ru-RU" sz="1800" spc="-30" dirty="0"/>
              <a:t>«</a:t>
            </a:r>
            <a:r>
              <a:rPr lang="ru-RU" sz="1800" spc="-30" dirty="0" err="1"/>
              <a:t>Джокей</a:t>
            </a:r>
            <a:r>
              <a:rPr lang="ru-RU" sz="1800" spc="-30" dirty="0"/>
              <a:t> Пластик Ульяновск», ООО «</a:t>
            </a:r>
            <a:r>
              <a:rPr lang="ru-RU" sz="1800" spc="-30" dirty="0" err="1"/>
              <a:t>Немак</a:t>
            </a:r>
            <a:r>
              <a:rPr lang="ru-RU" sz="1800" spc="-30" dirty="0"/>
              <a:t> Рус» </a:t>
            </a:r>
            <a:r>
              <a:rPr lang="ru-RU" sz="1800" spc="-30" dirty="0" smtClean="0"/>
              <a:t>и </a:t>
            </a:r>
            <a:r>
              <a:rPr lang="ru-RU" sz="1800" spc="-30" dirty="0"/>
              <a:t>другие</a:t>
            </a:r>
            <a:r>
              <a:rPr lang="ru-RU" sz="1800" spc="-3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                                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                                 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                                   Подписание договора 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с ООО «Памир»</a:t>
            </a:r>
            <a:endParaRPr lang="ru-RU" sz="16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29000"/>
            <a:ext cx="4822676" cy="3215117"/>
          </a:xfrm>
        </p:spPr>
      </p:pic>
    </p:spTree>
    <p:extLst>
      <p:ext uri="{BB962C8B-B14F-4D97-AF65-F5344CB8AC3E}">
        <p14:creationId xmlns:p14="http://schemas.microsoft.com/office/powerpoint/2010/main" val="401583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980728"/>
            <a:ext cx="8352928" cy="511256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buNone/>
            </a:pPr>
            <a:r>
              <a:rPr lang="ru-RU" dirty="0"/>
              <a:t>Одновременно со строительством объектов промышленного назначения  в 2015-2016 </a:t>
            </a:r>
            <a:r>
              <a:rPr lang="ru-RU" dirty="0" smtClean="0"/>
              <a:t>годах </a:t>
            </a:r>
            <a:r>
              <a:rPr lang="ru-RU" dirty="0"/>
              <a:t>активно развивается жилищный сектор </a:t>
            </a:r>
            <a:r>
              <a:rPr lang="ru-RU" dirty="0" err="1" smtClean="0"/>
              <a:t>Заволжс</a:t>
            </a:r>
            <a:r>
              <a:rPr lang="ru-RU" dirty="0" smtClean="0"/>
              <a:t>-кого </a:t>
            </a:r>
            <a:r>
              <a:rPr lang="ru-RU" dirty="0"/>
              <a:t>района. </a:t>
            </a:r>
            <a:r>
              <a:rPr lang="ru-RU" dirty="0" smtClean="0"/>
              <a:t>Под </a:t>
            </a:r>
            <a:r>
              <a:rPr lang="ru-RU" dirty="0"/>
              <a:t>руководством </a:t>
            </a:r>
            <a:r>
              <a:rPr lang="ru-RU" dirty="0" err="1"/>
              <a:t>Мякоткина</a:t>
            </a:r>
            <a:r>
              <a:rPr lang="ru-RU" dirty="0"/>
              <a:t> </a:t>
            </a:r>
            <a:r>
              <a:rPr lang="ru-RU" dirty="0" smtClean="0"/>
              <a:t>С.В</a:t>
            </a:r>
            <a:r>
              <a:rPr lang="ru-RU" dirty="0"/>
              <a:t>. </a:t>
            </a:r>
            <a:r>
              <a:rPr lang="ru-RU" spc="-20" dirty="0"/>
              <a:t>ЗАО </a:t>
            </a:r>
            <a:r>
              <a:rPr lang="ru-RU" spc="-20" dirty="0" smtClean="0"/>
              <a:t>«</a:t>
            </a:r>
            <a:r>
              <a:rPr lang="ru-RU" spc="-20" dirty="0"/>
              <a:t>Авиастар-ОПЭ</a:t>
            </a:r>
            <a:r>
              <a:rPr lang="ru-RU" spc="-20" dirty="0" smtClean="0"/>
              <a:t>» осуществил строительство </a:t>
            </a:r>
            <a:r>
              <a:rPr lang="ru-RU" dirty="0"/>
              <a:t>РП-10 </a:t>
            </a:r>
            <a:r>
              <a:rPr lang="ru-RU" dirty="0" err="1"/>
              <a:t>кВ</a:t>
            </a:r>
            <a:r>
              <a:rPr lang="ru-RU" dirty="0"/>
              <a:t> </a:t>
            </a:r>
            <a:r>
              <a:rPr lang="ru-RU" dirty="0" smtClean="0"/>
              <a:t>и кабельной </a:t>
            </a:r>
            <a:r>
              <a:rPr lang="ru-RU" dirty="0"/>
              <a:t>линии 10 </a:t>
            </a:r>
            <a:r>
              <a:rPr lang="ru-RU" dirty="0" err="1"/>
              <a:t>кВ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продолжает наращивать мощности для обеспечения электроснабжения новых </a:t>
            </a:r>
            <a:r>
              <a:rPr lang="ru-RU" dirty="0" smtClean="0"/>
              <a:t>жилых </a:t>
            </a:r>
            <a:r>
              <a:rPr lang="ru-RU" dirty="0"/>
              <a:t>микрорайонов Нового города </a:t>
            </a:r>
            <a:r>
              <a:rPr lang="ru-RU" dirty="0" smtClean="0"/>
              <a:t>«Центральный» и «12-й квартал».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54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Альтернативные источники энергии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4637112"/>
          </a:xfrm>
        </p:spPr>
        <p:txBody>
          <a:bodyPr>
            <a:normAutofit/>
          </a:bodyPr>
          <a:lstStyle/>
          <a:p>
            <a:pPr marL="0" indent="536575" algn="just">
              <a:buNone/>
            </a:pPr>
            <a:r>
              <a:rPr lang="uk-UA" kern="0" dirty="0"/>
              <a:t>В рамках </a:t>
            </a:r>
            <a:r>
              <a:rPr lang="uk-UA" kern="0" dirty="0" err="1"/>
              <a:t>развития</a:t>
            </a:r>
            <a:r>
              <a:rPr lang="uk-UA" kern="0" dirty="0"/>
              <a:t> </a:t>
            </a:r>
            <a:r>
              <a:rPr lang="uk-UA" kern="0" dirty="0" smtClean="0"/>
              <a:t>в России </a:t>
            </a:r>
            <a:r>
              <a:rPr lang="uk-UA" kern="0" dirty="0" err="1"/>
              <a:t>генерации</a:t>
            </a:r>
            <a:r>
              <a:rPr lang="uk-UA" kern="0" dirty="0"/>
              <a:t> </a:t>
            </a:r>
            <a:r>
              <a:rPr lang="uk-UA" kern="0" dirty="0" err="1" smtClean="0"/>
              <a:t>из</a:t>
            </a:r>
            <a:r>
              <a:rPr lang="uk-UA" kern="0" dirty="0" smtClean="0"/>
              <a:t> </a:t>
            </a:r>
            <a:r>
              <a:rPr lang="uk-UA" kern="0" dirty="0" err="1" smtClean="0"/>
              <a:t>возобновляемых</a:t>
            </a:r>
            <a:r>
              <a:rPr lang="uk-UA" kern="0" dirty="0" smtClean="0"/>
              <a:t> </a:t>
            </a:r>
            <a:r>
              <a:rPr lang="uk-UA" kern="0" dirty="0" err="1"/>
              <a:t>источников</a:t>
            </a:r>
            <a:r>
              <a:rPr lang="uk-UA" kern="0" dirty="0"/>
              <a:t> </a:t>
            </a:r>
            <a:r>
              <a:rPr lang="uk-UA" kern="0" dirty="0" err="1"/>
              <a:t>энергии</a:t>
            </a:r>
            <a:r>
              <a:rPr lang="uk-UA" kern="0" dirty="0"/>
              <a:t>  ЗАО «</a:t>
            </a:r>
            <a:r>
              <a:rPr lang="uk-UA" kern="0" dirty="0" err="1" smtClean="0"/>
              <a:t>Авиастар</a:t>
            </a:r>
            <a:r>
              <a:rPr lang="uk-UA" kern="0" dirty="0" smtClean="0"/>
              <a:t>-ОПЭ</a:t>
            </a:r>
            <a:r>
              <a:rPr lang="uk-UA" kern="0" dirty="0"/>
              <a:t>» </a:t>
            </a:r>
            <a:r>
              <a:rPr lang="uk-UA" kern="0" dirty="0" err="1"/>
              <a:t>заключил</a:t>
            </a:r>
            <a:r>
              <a:rPr lang="ru-RU" kern="0" dirty="0" smtClean="0"/>
              <a:t>о</a:t>
            </a:r>
            <a:r>
              <a:rPr lang="uk-UA" kern="0" dirty="0"/>
              <a:t> </a:t>
            </a:r>
            <a:r>
              <a:rPr lang="uk-UA" kern="0" spc="-20" dirty="0" err="1" smtClean="0"/>
              <a:t>договор</a:t>
            </a:r>
            <a:r>
              <a:rPr lang="uk-UA" kern="0" spc="-20" dirty="0" smtClean="0"/>
              <a:t> </a:t>
            </a:r>
            <a:r>
              <a:rPr lang="uk-UA" kern="0" spc="-20" dirty="0" err="1"/>
              <a:t>технологического</a:t>
            </a:r>
            <a:r>
              <a:rPr lang="uk-UA" kern="0" spc="-20" dirty="0"/>
              <a:t> </a:t>
            </a:r>
            <a:r>
              <a:rPr lang="uk-UA" kern="0" spc="-20" dirty="0" err="1" smtClean="0"/>
              <a:t>присоеди-нения</a:t>
            </a:r>
            <a:r>
              <a:rPr lang="uk-UA" kern="0" spc="-20" dirty="0" smtClean="0"/>
              <a:t> </a:t>
            </a:r>
            <a:r>
              <a:rPr lang="uk-UA" kern="0" spc="-20" dirty="0"/>
              <a:t>с ОАО «</a:t>
            </a:r>
            <a:r>
              <a:rPr lang="uk-UA" kern="0" spc="-20" dirty="0" err="1" smtClean="0"/>
              <a:t>Фортум</a:t>
            </a:r>
            <a:r>
              <a:rPr lang="uk-UA" kern="0" spc="-20" dirty="0"/>
              <a:t>» </a:t>
            </a:r>
            <a:r>
              <a:rPr lang="uk-UA" kern="0" dirty="0"/>
              <a:t>на </a:t>
            </a:r>
            <a:r>
              <a:rPr lang="uk-UA" kern="0" dirty="0" err="1"/>
              <a:t>присоединение</a:t>
            </a:r>
            <a:r>
              <a:rPr lang="uk-UA" kern="0" dirty="0"/>
              <a:t> </a:t>
            </a:r>
            <a:r>
              <a:rPr lang="uk-UA" kern="0" dirty="0" err="1" smtClean="0"/>
              <a:t>ветропарка</a:t>
            </a:r>
            <a:r>
              <a:rPr lang="uk-UA" kern="0" dirty="0" smtClean="0"/>
              <a:t>  </a:t>
            </a:r>
            <a:r>
              <a:rPr lang="uk-UA" kern="0" dirty="0" err="1"/>
              <a:t>максимальной</a:t>
            </a:r>
            <a:r>
              <a:rPr lang="uk-UA" kern="0" dirty="0"/>
              <a:t> </a:t>
            </a:r>
            <a:r>
              <a:rPr lang="uk-UA" kern="0" dirty="0" err="1"/>
              <a:t>мощностью</a:t>
            </a:r>
            <a:r>
              <a:rPr lang="uk-UA" kern="0" dirty="0"/>
              <a:t> 38 </a:t>
            </a:r>
            <a:r>
              <a:rPr lang="uk-UA" kern="0" dirty="0" err="1"/>
              <a:t>МВт</a:t>
            </a:r>
            <a:r>
              <a:rPr lang="uk-UA" kern="0" dirty="0"/>
              <a:t> - </a:t>
            </a:r>
            <a:r>
              <a:rPr lang="uk-UA" kern="0" dirty="0" smtClean="0"/>
              <a:t>крупного </a:t>
            </a:r>
            <a:r>
              <a:rPr lang="uk-UA" kern="0" dirty="0" err="1"/>
              <a:t>российского</a:t>
            </a:r>
            <a:r>
              <a:rPr lang="uk-UA" kern="0" dirty="0"/>
              <a:t> </a:t>
            </a:r>
            <a:r>
              <a:rPr lang="uk-UA" kern="0" dirty="0" err="1"/>
              <a:t>проекта</a:t>
            </a:r>
            <a:r>
              <a:rPr lang="uk-UA" kern="0" dirty="0"/>
              <a:t> в </a:t>
            </a:r>
            <a:r>
              <a:rPr lang="uk-UA" kern="0" dirty="0" err="1"/>
              <a:t>ветроэнергетике</a:t>
            </a:r>
            <a:r>
              <a:rPr lang="uk-UA" kern="0" dirty="0"/>
              <a:t> (</a:t>
            </a:r>
            <a:r>
              <a:rPr lang="uk-UA" kern="0" dirty="0" err="1"/>
              <a:t>объекта</a:t>
            </a:r>
            <a:r>
              <a:rPr lang="uk-UA" kern="0" dirty="0"/>
              <a:t> по </a:t>
            </a:r>
            <a:r>
              <a:rPr lang="uk-UA" kern="0" spc="-20" dirty="0" err="1" smtClean="0"/>
              <a:t>производству</a:t>
            </a:r>
            <a:r>
              <a:rPr lang="uk-UA" kern="0" spc="-20" dirty="0"/>
              <a:t> </a:t>
            </a:r>
            <a:r>
              <a:rPr lang="uk-UA" kern="0" spc="-20" dirty="0" err="1" smtClean="0"/>
              <a:t>электроэнергии</a:t>
            </a:r>
            <a:r>
              <a:rPr lang="uk-UA" kern="0" spc="-20" dirty="0" smtClean="0"/>
              <a:t> </a:t>
            </a:r>
            <a:r>
              <a:rPr lang="uk-UA" kern="0" spc="-20" dirty="0"/>
              <a:t>на </a:t>
            </a:r>
            <a:r>
              <a:rPr lang="uk-UA" kern="0" spc="-20" dirty="0" err="1"/>
              <a:t>основе</a:t>
            </a:r>
            <a:r>
              <a:rPr lang="uk-UA" kern="0" spc="-20" dirty="0"/>
              <a:t> </a:t>
            </a:r>
            <a:r>
              <a:rPr lang="uk-UA" kern="0" spc="-20" dirty="0" err="1"/>
              <a:t>возобновляемых</a:t>
            </a:r>
            <a:r>
              <a:rPr lang="uk-UA" kern="0" spc="-20" dirty="0"/>
              <a:t> </a:t>
            </a:r>
            <a:r>
              <a:rPr lang="uk-UA" kern="0" dirty="0" err="1" smtClean="0"/>
              <a:t>источников</a:t>
            </a:r>
            <a:r>
              <a:rPr lang="uk-UA" kern="0" dirty="0" smtClean="0"/>
              <a:t> </a:t>
            </a:r>
            <a:r>
              <a:rPr lang="uk-UA" kern="0" dirty="0" err="1"/>
              <a:t>энергии</a:t>
            </a:r>
            <a:r>
              <a:rPr lang="uk-UA" kern="0" dirty="0"/>
              <a:t>). </a:t>
            </a:r>
            <a:r>
              <a:rPr lang="uk-UA" kern="0" dirty="0" err="1"/>
              <a:t>Планируется</a:t>
            </a:r>
            <a:r>
              <a:rPr lang="uk-UA" kern="0" dirty="0"/>
              <a:t>, </a:t>
            </a:r>
            <a:r>
              <a:rPr lang="uk-UA" kern="0" dirty="0" err="1"/>
              <a:t>что</a:t>
            </a:r>
            <a:r>
              <a:rPr lang="uk-UA" kern="0" dirty="0"/>
              <a:t> </a:t>
            </a:r>
            <a:r>
              <a:rPr lang="uk-UA" kern="0" dirty="0" err="1"/>
              <a:t>ветропарк</a:t>
            </a:r>
            <a:r>
              <a:rPr lang="uk-UA" kern="0" dirty="0"/>
              <a:t> </a:t>
            </a:r>
            <a:r>
              <a:rPr lang="uk-UA" kern="0" dirty="0" err="1" smtClean="0"/>
              <a:t>начнёт</a:t>
            </a:r>
            <a:r>
              <a:rPr lang="uk-UA" kern="0" dirty="0" smtClean="0"/>
              <a:t> </a:t>
            </a:r>
            <a:r>
              <a:rPr lang="uk-UA" kern="0" dirty="0" err="1"/>
              <a:t>выработку</a:t>
            </a:r>
            <a:r>
              <a:rPr lang="uk-UA" kern="0" dirty="0"/>
              <a:t> </a:t>
            </a:r>
            <a:r>
              <a:rPr lang="uk-UA" kern="0" dirty="0" err="1"/>
              <a:t>электроэнергии</a:t>
            </a:r>
            <a:r>
              <a:rPr lang="uk-UA" kern="0" dirty="0"/>
              <a:t> в 2017 </a:t>
            </a:r>
            <a:r>
              <a:rPr lang="uk-UA" kern="0" dirty="0" smtClean="0"/>
              <a:t>году.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49856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253</TotalTime>
  <Words>406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Arial</vt:lpstr>
      <vt:lpstr>Ясность</vt:lpstr>
      <vt:lpstr>МЯКОТКИН Сергей Владимирович</vt:lpstr>
      <vt:lpstr>Презентация PowerPoint</vt:lpstr>
      <vt:lpstr>Презентация PowerPoint</vt:lpstr>
      <vt:lpstr>Благотворительность</vt:lpstr>
      <vt:lpstr>Производственная  деятельность предприятия</vt:lpstr>
      <vt:lpstr>Мероприятия по реконструкции и модернизации  существующих электрических сетей</vt:lpstr>
      <vt:lpstr>Презентация PowerPoint</vt:lpstr>
      <vt:lpstr>Презентация PowerPoint</vt:lpstr>
      <vt:lpstr>Альтернативные источники энергии</vt:lpstr>
      <vt:lpstr>Презентация PowerPoint</vt:lpstr>
      <vt:lpstr>Награды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МЯКОТКИН Сергей Владимирович</dc:title>
  <dc:creator>user</dc:creator>
  <cp:lastModifiedBy>Смолькова Екатерина Вячеславовна</cp:lastModifiedBy>
  <cp:revision>22</cp:revision>
  <dcterms:created xsi:type="dcterms:W3CDTF">2016-10-19T12:07:47Z</dcterms:created>
  <dcterms:modified xsi:type="dcterms:W3CDTF">2016-11-03T11:04:07Z</dcterms:modified>
</cp:coreProperties>
</file>