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7" r:id="rId3"/>
    <p:sldId id="268" r:id="rId4"/>
    <p:sldId id="269" r:id="rId5"/>
    <p:sldId id="263" r:id="rId6"/>
    <p:sldId id="264" r:id="rId7"/>
    <p:sldId id="265" r:id="rId8"/>
    <p:sldId id="266" r:id="rId9"/>
    <p:sldId id="271" r:id="rId10"/>
    <p:sldId id="272"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6" d="100"/>
          <a:sy n="106" d="100"/>
        </p:scale>
        <p:origin x="25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9328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253232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1860625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B297D-A868-49D3-AB16-867C381EAB18}" type="slidenum">
              <a:rPr lang="ru-RU" smtClean="0"/>
              <a:pPr/>
              <a:t>‹#›</a:t>
            </a:fld>
            <a:endParaRPr lang="ru-RU"/>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6095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33327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1500995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203398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4118154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379940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369015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111758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2999284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116472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134954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278838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18174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9EC54FB-E1AF-46AE-A633-BB6C3AA845EE}" type="datetimeFigureOut">
              <a:rPr lang="ru-RU" smtClean="0"/>
              <a:pPr/>
              <a:t>03.11.2016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CB297D-A868-49D3-AB16-867C381EAB18}" type="slidenum">
              <a:rPr lang="ru-RU" smtClean="0"/>
              <a:pPr/>
              <a:t>‹#›</a:t>
            </a:fld>
            <a:endParaRPr lang="ru-RU"/>
          </a:p>
        </p:txBody>
      </p:sp>
    </p:spTree>
    <p:extLst>
      <p:ext uri="{BB962C8B-B14F-4D97-AF65-F5344CB8AC3E}">
        <p14:creationId xmlns:p14="http://schemas.microsoft.com/office/powerpoint/2010/main" val="223756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9EC54FB-E1AF-46AE-A633-BB6C3AA845EE}" type="datetimeFigureOut">
              <a:rPr lang="ru-RU" smtClean="0"/>
              <a:pPr/>
              <a:t>03.11.2016</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7CB297D-A868-49D3-AB16-867C381EAB18}" type="slidenum">
              <a:rPr lang="ru-RU" smtClean="0"/>
              <a:pPr/>
              <a:t>‹#›</a:t>
            </a:fld>
            <a:endParaRPr lang="ru-RU"/>
          </a:p>
        </p:txBody>
      </p:sp>
    </p:spTree>
    <p:extLst>
      <p:ext uri="{BB962C8B-B14F-4D97-AF65-F5344CB8AC3E}">
        <p14:creationId xmlns:p14="http://schemas.microsoft.com/office/powerpoint/2010/main" val="328796948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823" y="445719"/>
            <a:ext cx="7313054" cy="3329581"/>
          </a:xfrm>
        </p:spPr>
        <p:txBody>
          <a:bodyPr/>
          <a:lstStyle/>
          <a:p>
            <a:r>
              <a:rPr lang="ru-RU" i="1" dirty="0" smtClean="0"/>
              <a:t>ЧЕРНОВ</a:t>
            </a:r>
            <a:br>
              <a:rPr lang="ru-RU" i="1" dirty="0" smtClean="0"/>
            </a:br>
            <a:r>
              <a:rPr lang="ru-RU" i="1" dirty="0" smtClean="0"/>
              <a:t> ПЕТР НИКОЛАЕВИЧ</a:t>
            </a:r>
            <a:endParaRPr lang="ru-RU" i="1" dirty="0"/>
          </a:p>
        </p:txBody>
      </p:sp>
      <p:sp>
        <p:nvSpPr>
          <p:cNvPr id="3" name="Подзаголовок 2"/>
          <p:cNvSpPr>
            <a:spLocks noGrp="1"/>
          </p:cNvSpPr>
          <p:nvPr>
            <p:ph type="subTitle" idx="1"/>
          </p:nvPr>
        </p:nvSpPr>
        <p:spPr>
          <a:xfrm>
            <a:off x="327823" y="3895595"/>
            <a:ext cx="7159587" cy="2520971"/>
          </a:xfrm>
        </p:spPr>
        <p:txBody>
          <a:bodyPr>
            <a:normAutofit/>
          </a:bodyPr>
          <a:lstStyle/>
          <a:p>
            <a:r>
              <a:rPr lang="ru-RU" dirty="0" smtClean="0">
                <a:latin typeface="Times New Roman"/>
                <a:ea typeface="Times New Roman"/>
              </a:rPr>
              <a:t>житель </a:t>
            </a:r>
            <a:r>
              <a:rPr lang="ru-RU" dirty="0">
                <a:latin typeface="Times New Roman"/>
                <a:ea typeface="Times New Roman"/>
              </a:rPr>
              <a:t>города Ульяновска, </a:t>
            </a:r>
            <a:endParaRPr lang="ru-RU" dirty="0" smtClean="0">
              <a:latin typeface="Times New Roman"/>
              <a:ea typeface="Times New Roman"/>
            </a:endParaRPr>
          </a:p>
          <a:p>
            <a:r>
              <a:rPr lang="ru-RU" dirty="0" smtClean="0">
                <a:latin typeface="Times New Roman"/>
                <a:ea typeface="Times New Roman"/>
              </a:rPr>
              <a:t>Заслуженный врач </a:t>
            </a:r>
            <a:r>
              <a:rPr lang="ru-RU" dirty="0">
                <a:latin typeface="Times New Roman"/>
                <a:ea typeface="Times New Roman"/>
              </a:rPr>
              <a:t>Российской Федерации, </a:t>
            </a:r>
            <a:endParaRPr lang="ru-RU" dirty="0" smtClean="0">
              <a:latin typeface="Times New Roman"/>
              <a:ea typeface="Times New Roman"/>
            </a:endParaRPr>
          </a:p>
          <a:p>
            <a:r>
              <a:rPr lang="ru-RU" dirty="0" smtClean="0">
                <a:latin typeface="Times New Roman"/>
                <a:ea typeface="Times New Roman"/>
              </a:rPr>
              <a:t>главный врач </a:t>
            </a:r>
            <a:r>
              <a:rPr lang="ru-RU" dirty="0">
                <a:latin typeface="Times New Roman"/>
                <a:ea typeface="Times New Roman"/>
              </a:rPr>
              <a:t>муниципального учреждения здравоохранения «Специализированный городской травматологический центр» </a:t>
            </a:r>
            <a:br>
              <a:rPr lang="ru-RU" dirty="0">
                <a:latin typeface="Times New Roman"/>
                <a:ea typeface="Times New Roman"/>
              </a:rPr>
            </a:br>
            <a:r>
              <a:rPr lang="ru-RU" dirty="0" smtClean="0">
                <a:latin typeface="Times New Roman"/>
                <a:ea typeface="Times New Roman"/>
              </a:rPr>
              <a:t>с </a:t>
            </a:r>
            <a:r>
              <a:rPr lang="ru-RU" dirty="0">
                <a:latin typeface="Times New Roman"/>
                <a:ea typeface="Times New Roman"/>
              </a:rPr>
              <a:t>2010 по 2011 </a:t>
            </a:r>
            <a:r>
              <a:rPr lang="ru-RU" sz="1400" dirty="0">
                <a:latin typeface="Times New Roman"/>
                <a:ea typeface="Times New Roman"/>
              </a:rPr>
              <a:t>гг.</a:t>
            </a:r>
            <a:endParaRPr lang="ru-RU" sz="1400" dirty="0"/>
          </a:p>
        </p:txBody>
      </p:sp>
    </p:spTree>
    <p:extLst>
      <p:ext uri="{BB962C8B-B14F-4D97-AF65-F5344CB8AC3E}">
        <p14:creationId xmlns:p14="http://schemas.microsoft.com/office/powerpoint/2010/main" val="2179969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41043" y="1919621"/>
            <a:ext cx="7279026" cy="4750207"/>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pPr algn="just">
              <a:lnSpc>
                <a:spcPct val="115000"/>
              </a:lnSpc>
              <a:spcAft>
                <a:spcPts val="0"/>
              </a:spcAft>
            </a:pPr>
            <a:r>
              <a:rPr lang="ru-RU" sz="1600" i="1" kern="50" dirty="0">
                <a:latin typeface="Times New Roman"/>
                <a:ea typeface="Calibri"/>
                <a:cs typeface="Times New Roman"/>
              </a:rPr>
              <a:t>За большой вклад в развитие отрасли здравоохранения Ульяновской области Петр Николаевич </a:t>
            </a:r>
            <a:r>
              <a:rPr lang="ru-RU" sz="1600" i="1" kern="50" dirty="0" smtClean="0">
                <a:latin typeface="Times New Roman"/>
                <a:ea typeface="Calibri"/>
                <a:cs typeface="Times New Roman"/>
              </a:rPr>
              <a:t>награждён </a:t>
            </a:r>
            <a:r>
              <a:rPr lang="ru-RU" sz="1600" i="1" kern="50" dirty="0">
                <a:latin typeface="Times New Roman"/>
                <a:ea typeface="Calibri"/>
                <a:cs typeface="Times New Roman"/>
              </a:rPr>
              <a:t>нагрудным знаком «Отличник здравоохранения» в 1989 году. В 1998 году </a:t>
            </a:r>
            <a:r>
              <a:rPr lang="ru-RU" sz="1600" i="1" kern="50" dirty="0" smtClean="0">
                <a:latin typeface="Times New Roman"/>
                <a:ea typeface="Calibri"/>
                <a:cs typeface="Times New Roman"/>
              </a:rPr>
              <a:t>ему присвоено почётное </a:t>
            </a:r>
            <a:r>
              <a:rPr lang="ru-RU" sz="1600" i="1" kern="50" dirty="0">
                <a:latin typeface="Times New Roman"/>
                <a:ea typeface="Calibri"/>
                <a:cs typeface="Times New Roman"/>
              </a:rPr>
              <a:t>звание «Заслуженный врач Российской Федерации</a:t>
            </a:r>
            <a:r>
              <a:rPr lang="ru-RU" sz="1600" i="1" kern="50" dirty="0" smtClean="0">
                <a:latin typeface="Times New Roman"/>
                <a:ea typeface="Calibri"/>
                <a:cs typeface="Times New Roman"/>
              </a:rPr>
              <a:t>».</a:t>
            </a:r>
            <a:endParaRPr lang="ru-RU" sz="16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body" sz="half" idx="2"/>
          </p:nvPr>
        </p:nvSpPr>
        <p:spPr>
          <a:xfrm>
            <a:off x="224483" y="1513382"/>
            <a:ext cx="4494698" cy="4926832"/>
          </a:xfrm>
        </p:spPr>
        <p:txBody>
          <a:bodyPr>
            <a:noAutofit/>
          </a:bodyPr>
          <a:lstStyle/>
          <a:p>
            <a:pPr indent="457200" algn="just"/>
            <a:r>
              <a:rPr lang="ru-RU" sz="2000" dirty="0"/>
              <a:t> </a:t>
            </a:r>
            <a:r>
              <a:rPr lang="ru-RU" sz="2000" i="1" dirty="0">
                <a:latin typeface="Times New Roman"/>
                <a:ea typeface="Calibri"/>
              </a:rPr>
              <a:t>Чернов Петр Николаевич родился в городе Торжок Калининской </a:t>
            </a:r>
            <a:r>
              <a:rPr lang="ru-RU" sz="2000" i="1" dirty="0" smtClean="0">
                <a:latin typeface="Times New Roman"/>
                <a:ea typeface="Calibri"/>
              </a:rPr>
              <a:t>области  </a:t>
            </a:r>
            <a:r>
              <a:rPr lang="ru-RU" sz="2000" i="1" dirty="0">
                <a:latin typeface="Times New Roman"/>
                <a:ea typeface="Calibri"/>
              </a:rPr>
              <a:t>06 ноября 1951 года. В 1976 году </a:t>
            </a:r>
            <a:r>
              <a:rPr lang="ru-RU" sz="2000" i="1" spc="-20" dirty="0">
                <a:latin typeface="Times New Roman"/>
                <a:ea typeface="Calibri"/>
              </a:rPr>
              <a:t>закончил Калининский </a:t>
            </a:r>
            <a:r>
              <a:rPr lang="ru-RU" sz="2000" i="1" spc="-20" dirty="0" smtClean="0">
                <a:latin typeface="Times New Roman"/>
                <a:ea typeface="Calibri"/>
              </a:rPr>
              <a:t>государственный </a:t>
            </a:r>
            <a:r>
              <a:rPr lang="ru-RU" sz="2000" i="1" dirty="0">
                <a:latin typeface="Times New Roman"/>
                <a:ea typeface="Calibri"/>
              </a:rPr>
              <a:t>медицинский институт. С 1977 года начал свой трудовой путь в Больнице скорой медицинской помощи города Ульяновска в должности </a:t>
            </a:r>
            <a:r>
              <a:rPr lang="ru-RU" sz="2000" i="1" dirty="0" smtClean="0">
                <a:latin typeface="Times New Roman"/>
                <a:ea typeface="Calibri"/>
              </a:rPr>
              <a:t>врача-терапевта</a:t>
            </a:r>
            <a:r>
              <a:rPr lang="ru-RU" sz="2000" i="1" dirty="0">
                <a:latin typeface="Times New Roman"/>
                <a:ea typeface="Calibri"/>
              </a:rPr>
              <a:t>, с 1986 года назначен главным врачом больницы. С 2005 </a:t>
            </a:r>
            <a:r>
              <a:rPr lang="ru-RU" sz="2000" i="1" dirty="0" smtClean="0">
                <a:latin typeface="Times New Roman"/>
                <a:ea typeface="Calibri"/>
              </a:rPr>
              <a:t/>
            </a:r>
            <a:br>
              <a:rPr lang="ru-RU" sz="2000" i="1" dirty="0" smtClean="0">
                <a:latin typeface="Times New Roman"/>
                <a:ea typeface="Calibri"/>
              </a:rPr>
            </a:br>
            <a:r>
              <a:rPr lang="ru-RU" sz="2000" i="1" dirty="0" smtClean="0">
                <a:latin typeface="Times New Roman"/>
                <a:ea typeface="Calibri"/>
              </a:rPr>
              <a:t>по </a:t>
            </a:r>
            <a:r>
              <a:rPr lang="ru-RU" sz="2000" i="1" dirty="0">
                <a:latin typeface="Times New Roman"/>
                <a:ea typeface="Calibri"/>
              </a:rPr>
              <a:t>2010 гг. </a:t>
            </a:r>
            <a:r>
              <a:rPr lang="ru-RU" sz="2000" i="1" dirty="0" smtClean="0">
                <a:latin typeface="Times New Roman"/>
                <a:ea typeface="Calibri"/>
              </a:rPr>
              <a:t>– председатель </a:t>
            </a:r>
            <a:r>
              <a:rPr lang="ru-RU" sz="2000" i="1" dirty="0">
                <a:latin typeface="Times New Roman"/>
                <a:ea typeface="Calibri"/>
              </a:rPr>
              <a:t>Комитета </a:t>
            </a:r>
            <a:r>
              <a:rPr lang="ru-RU" sz="2000" i="1" dirty="0" smtClean="0">
                <a:latin typeface="Times New Roman"/>
                <a:ea typeface="Calibri"/>
              </a:rPr>
              <a:t>здравоохранения мэрии </a:t>
            </a:r>
            <a:r>
              <a:rPr lang="ru-RU" sz="2000" i="1" dirty="0">
                <a:latin typeface="Times New Roman"/>
                <a:ea typeface="Calibri"/>
              </a:rPr>
              <a:t>г. Ульяновска.</a:t>
            </a:r>
            <a:endParaRPr lang="ru-RU" sz="1800" i="1" dirty="0">
              <a:latin typeface="Times New Roman"/>
              <a:ea typeface="Times New Roman"/>
            </a:endParaRPr>
          </a:p>
          <a:p>
            <a:endParaRPr lang="ru-RU" sz="2000" dirty="0"/>
          </a:p>
        </p:txBody>
      </p:sp>
      <p:pic>
        <p:nvPicPr>
          <p:cNvPr id="1027" name="Picture 3"/>
          <p:cNvPicPr>
            <a:picLocks noChangeAspect="1" noChangeArrowheads="1"/>
          </p:cNvPicPr>
          <p:nvPr/>
        </p:nvPicPr>
        <p:blipFill>
          <a:blip r:embed="rId2" cstate="print"/>
          <a:srcRect/>
          <a:stretch>
            <a:fillRect/>
          </a:stretch>
        </p:blipFill>
        <p:spPr bwMode="auto">
          <a:xfrm>
            <a:off x="4972692" y="1309755"/>
            <a:ext cx="3813104" cy="4484978"/>
          </a:xfrm>
          <a:prstGeom prst="rect">
            <a:avLst/>
          </a:prstGeom>
          <a:noFill/>
          <a:ln w="9525">
            <a:noFill/>
            <a:miter lim="800000"/>
            <a:headEnd/>
            <a:tailEnd/>
          </a:ln>
          <a:effectLst/>
        </p:spPr>
      </p:pic>
    </p:spTree>
    <p:extLst>
      <p:ext uri="{BB962C8B-B14F-4D97-AF65-F5344CB8AC3E}">
        <p14:creationId xmlns:p14="http://schemas.microsoft.com/office/powerpoint/2010/main" val="2882171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6255" y="1506268"/>
            <a:ext cx="4382814" cy="3869773"/>
          </a:xfrm>
        </p:spPr>
        <p:txBody>
          <a:bodyPr>
            <a:noAutofit/>
          </a:bodyPr>
          <a:lstStyle/>
          <a:p>
            <a:pPr algn="just"/>
            <a:r>
              <a:rPr lang="ru-RU" sz="1600" i="1" kern="50" dirty="0">
                <a:latin typeface="Times New Roman"/>
                <a:ea typeface="Calibri"/>
              </a:rPr>
              <a:t>За период работы в Ульяновской клинической </a:t>
            </a:r>
            <a:r>
              <a:rPr lang="ru-RU" sz="1600" i="1" kern="50" dirty="0" smtClean="0">
                <a:latin typeface="Times New Roman"/>
                <a:ea typeface="Calibri"/>
              </a:rPr>
              <a:t>больнице </a:t>
            </a:r>
            <a:r>
              <a:rPr lang="ru-RU" sz="1600" i="1" kern="50" dirty="0">
                <a:latin typeface="Times New Roman"/>
                <a:ea typeface="Calibri"/>
              </a:rPr>
              <a:t>скорой медицинской помощи </a:t>
            </a:r>
            <a:r>
              <a:rPr lang="ru-RU" sz="1600" i="1" kern="50" dirty="0" smtClean="0">
                <a:latin typeface="Times New Roman"/>
                <a:ea typeface="Calibri"/>
              </a:rPr>
              <a:t>(</a:t>
            </a:r>
            <a:r>
              <a:rPr lang="ru-RU" sz="1600" i="1" kern="50" dirty="0">
                <a:latin typeface="Times New Roman"/>
                <a:ea typeface="Calibri"/>
              </a:rPr>
              <a:t>ныне ГУЗ «Ульяновский областной клинический центр специализированных видов медицинской помощи имени заслуженного врача России </a:t>
            </a:r>
            <a:r>
              <a:rPr lang="ru-RU" sz="1600" i="1" kern="50" dirty="0" err="1">
                <a:latin typeface="Times New Roman"/>
                <a:ea typeface="Calibri"/>
              </a:rPr>
              <a:t>Е.М.Чучкалова</a:t>
            </a:r>
            <a:r>
              <a:rPr lang="ru-RU" sz="1600" i="1" kern="50" dirty="0" smtClean="0">
                <a:latin typeface="Times New Roman"/>
                <a:ea typeface="Calibri"/>
              </a:rPr>
              <a:t>») при непосредственном </a:t>
            </a:r>
            <a:r>
              <a:rPr lang="ru-RU" sz="1600" i="1" kern="50" dirty="0">
                <a:latin typeface="Times New Roman"/>
                <a:ea typeface="Calibri"/>
              </a:rPr>
              <a:t>участии Петра Николаевича </a:t>
            </a:r>
            <a:r>
              <a:rPr lang="ru-RU" sz="1600" i="1" kern="50" dirty="0" smtClean="0">
                <a:latin typeface="Times New Roman"/>
                <a:ea typeface="Calibri"/>
              </a:rPr>
              <a:t>в </a:t>
            </a:r>
            <a:r>
              <a:rPr lang="ru-RU" sz="1600" i="1" kern="50" dirty="0">
                <a:latin typeface="Times New Roman"/>
                <a:ea typeface="Calibri"/>
              </a:rPr>
              <a:t>1986 году впервые в Ульяновской области была внедрена </a:t>
            </a:r>
            <a:r>
              <a:rPr lang="ru-RU" sz="1600" i="1" kern="50" dirty="0" err="1">
                <a:latin typeface="Times New Roman"/>
                <a:ea typeface="Calibri"/>
              </a:rPr>
              <a:t>эндокардиальная</a:t>
            </a:r>
            <a:r>
              <a:rPr lang="ru-RU" sz="1600" i="1" kern="50" dirty="0">
                <a:latin typeface="Times New Roman"/>
                <a:ea typeface="Calibri"/>
              </a:rPr>
              <a:t> </a:t>
            </a:r>
            <a:r>
              <a:rPr lang="ru-RU" sz="1600" i="1" kern="50" dirty="0" err="1">
                <a:latin typeface="Times New Roman"/>
                <a:ea typeface="Calibri"/>
              </a:rPr>
              <a:t>кардиостимуляция</a:t>
            </a:r>
            <a:r>
              <a:rPr lang="ru-RU" sz="1600" i="1" kern="50" dirty="0">
                <a:latin typeface="Times New Roman"/>
                <a:ea typeface="Calibri"/>
              </a:rPr>
              <a:t>, что позволило снизить процент смертности больных от инфаркта </a:t>
            </a:r>
            <a:r>
              <a:rPr lang="ru-RU" sz="1600" i="1" kern="50" dirty="0" smtClean="0">
                <a:latin typeface="Times New Roman"/>
                <a:ea typeface="Calibri"/>
              </a:rPr>
              <a:t>миокарда, </a:t>
            </a:r>
            <a:r>
              <a:rPr lang="ru-RU" sz="1600" i="1" kern="50" dirty="0">
                <a:latin typeface="Times New Roman"/>
                <a:ea typeface="Calibri"/>
              </a:rPr>
              <a:t>внедрена электроимпульсная </a:t>
            </a:r>
            <a:r>
              <a:rPr lang="ru-RU" sz="1600" i="1" kern="50" dirty="0" smtClean="0">
                <a:latin typeface="Times New Roman"/>
                <a:ea typeface="Calibri"/>
              </a:rPr>
              <a:t>терапия, была </a:t>
            </a:r>
            <a:r>
              <a:rPr lang="ru-RU" sz="1600" i="1" kern="50" dirty="0">
                <a:latin typeface="Times New Roman"/>
                <a:ea typeface="Calibri"/>
              </a:rPr>
              <a:t>открыта первая </a:t>
            </a:r>
            <a:r>
              <a:rPr lang="ru-RU" sz="1600" i="1" kern="50" dirty="0" err="1">
                <a:latin typeface="Times New Roman"/>
                <a:ea typeface="Calibri"/>
              </a:rPr>
              <a:t>кардиореанимация</a:t>
            </a:r>
            <a:r>
              <a:rPr lang="ru-RU" sz="1600" i="1" kern="50" dirty="0">
                <a:latin typeface="Times New Roman"/>
                <a:ea typeface="Calibri"/>
              </a:rPr>
              <a:t> в Ульяновской области. В 1989 году было открыто токсикологическое отделение. </a:t>
            </a:r>
            <a:endParaRPr lang="ru-RU" sz="1600" i="1" dirty="0"/>
          </a:p>
        </p:txBody>
      </p:sp>
      <p:pic>
        <p:nvPicPr>
          <p:cNvPr id="2051" name="Picture 3" descr="D:\колесников\!Work\!Weeks\66week\Сканы\2.jpg"/>
          <p:cNvPicPr>
            <a:picLocks noChangeAspect="1" noChangeArrowheads="1"/>
          </p:cNvPicPr>
          <p:nvPr/>
        </p:nvPicPr>
        <p:blipFill>
          <a:blip r:embed="rId2" cstate="print"/>
          <a:srcRect/>
          <a:stretch>
            <a:fillRect/>
          </a:stretch>
        </p:blipFill>
        <p:spPr bwMode="auto">
          <a:xfrm>
            <a:off x="5031216" y="1335783"/>
            <a:ext cx="3562350" cy="4953000"/>
          </a:xfrm>
          <a:prstGeom prst="rect">
            <a:avLst/>
          </a:prstGeom>
          <a:noFill/>
        </p:spPr>
      </p:pic>
    </p:spTree>
    <p:extLst>
      <p:ext uri="{BB962C8B-B14F-4D97-AF65-F5344CB8AC3E}">
        <p14:creationId xmlns:p14="http://schemas.microsoft.com/office/powerpoint/2010/main" val="3860031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88160" y="1269357"/>
            <a:ext cx="2662012" cy="4847573"/>
          </a:xfrm>
        </p:spPr>
        <p:txBody>
          <a:bodyPr>
            <a:noAutofit/>
          </a:bodyPr>
          <a:lstStyle/>
          <a:p>
            <a:pPr algn="just"/>
            <a:r>
              <a:rPr lang="ru-RU" sz="2000" i="1" dirty="0">
                <a:latin typeface="Times New Roman"/>
                <a:ea typeface="Times New Roman"/>
              </a:rPr>
              <a:t>Петром Николаевичем была разработана </a:t>
            </a:r>
            <a:r>
              <a:rPr lang="ru-RU" sz="2000" i="1" dirty="0" smtClean="0">
                <a:latin typeface="Times New Roman"/>
                <a:ea typeface="Times New Roman"/>
              </a:rPr>
              <a:t>программа </a:t>
            </a:r>
            <a:r>
              <a:rPr lang="ru-RU" sz="2000" i="1" dirty="0">
                <a:latin typeface="Times New Roman"/>
                <a:ea typeface="Times New Roman"/>
              </a:rPr>
              <a:t>развития скорой медицинской помощи. Программа предусматривала </a:t>
            </a:r>
            <a:r>
              <a:rPr lang="ru-RU" sz="2000" i="1" dirty="0" smtClean="0">
                <a:latin typeface="Times New Roman"/>
                <a:ea typeface="Times New Roman"/>
              </a:rPr>
              <a:t>оснащение </a:t>
            </a:r>
            <a:r>
              <a:rPr lang="ru-RU" sz="2000" i="1" dirty="0">
                <a:latin typeface="Times New Roman"/>
                <a:ea typeface="Times New Roman"/>
              </a:rPr>
              <a:t>службы новым оборудованием, связью, транспортом, формой одежды, </a:t>
            </a:r>
            <a:r>
              <a:rPr lang="ru-RU" sz="2000" i="1" spc="-40" dirty="0" smtClean="0">
                <a:latin typeface="Times New Roman"/>
                <a:ea typeface="Times New Roman"/>
              </a:rPr>
              <a:t>бесплатным питанием</a:t>
            </a:r>
            <a:r>
              <a:rPr lang="ru-RU" sz="2000" i="1" spc="-40" dirty="0">
                <a:latin typeface="Times New Roman"/>
                <a:ea typeface="Times New Roman"/>
              </a:rPr>
              <a:t>, </a:t>
            </a:r>
            <a:r>
              <a:rPr lang="ru-RU" sz="2000" i="1" dirty="0">
                <a:latin typeface="Times New Roman"/>
                <a:ea typeface="Times New Roman"/>
              </a:rPr>
              <a:t>выделением жилья </a:t>
            </a:r>
            <a:r>
              <a:rPr lang="ru-RU" sz="2000" i="1" dirty="0" smtClean="0">
                <a:latin typeface="Times New Roman"/>
                <a:ea typeface="Times New Roman"/>
              </a:rPr>
              <a:t/>
            </a:r>
            <a:br>
              <a:rPr lang="ru-RU" sz="2000" i="1" dirty="0" smtClean="0">
                <a:latin typeface="Times New Roman"/>
                <a:ea typeface="Times New Roman"/>
              </a:rPr>
            </a:br>
            <a:r>
              <a:rPr lang="ru-RU" sz="2000" i="1" dirty="0" smtClean="0">
                <a:latin typeface="Times New Roman"/>
                <a:ea typeface="Times New Roman"/>
              </a:rPr>
              <a:t>и </a:t>
            </a:r>
            <a:r>
              <a:rPr lang="ru-RU" sz="2000" i="1" dirty="0">
                <a:latin typeface="Times New Roman"/>
                <a:ea typeface="Times New Roman"/>
              </a:rPr>
              <a:t>мест в детских </a:t>
            </a:r>
            <a:r>
              <a:rPr lang="ru-RU" sz="2000" i="1" dirty="0" smtClean="0">
                <a:latin typeface="Times New Roman"/>
                <a:ea typeface="Times New Roman"/>
              </a:rPr>
              <a:t>садах.</a:t>
            </a:r>
            <a:endParaRPr lang="ru-RU" sz="2000" i="1" dirty="0"/>
          </a:p>
        </p:txBody>
      </p:sp>
      <p:pic>
        <p:nvPicPr>
          <p:cNvPr id="3074" name="Picture 2" descr="D:\колесников\!Work\!Weeks\66week\Сканы\3.jpg"/>
          <p:cNvPicPr>
            <a:picLocks noChangeAspect="1" noChangeArrowheads="1"/>
          </p:cNvPicPr>
          <p:nvPr/>
        </p:nvPicPr>
        <p:blipFill>
          <a:blip r:embed="rId2" cstate="print"/>
          <a:srcRect/>
          <a:stretch>
            <a:fillRect/>
          </a:stretch>
        </p:blipFill>
        <p:spPr bwMode="auto">
          <a:xfrm>
            <a:off x="3759343" y="1269357"/>
            <a:ext cx="4953000" cy="3295650"/>
          </a:xfrm>
          <a:prstGeom prst="rect">
            <a:avLst/>
          </a:prstGeom>
          <a:noFill/>
        </p:spPr>
      </p:pic>
    </p:spTree>
    <p:extLst>
      <p:ext uri="{BB962C8B-B14F-4D97-AF65-F5344CB8AC3E}">
        <p14:creationId xmlns:p14="http://schemas.microsoft.com/office/powerpoint/2010/main" val="1157114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3137865" y="277404"/>
            <a:ext cx="3900525" cy="6083010"/>
          </a:xfrm>
          <a:prstGeom prst="rect">
            <a:avLst/>
          </a:prstGeom>
          <a:noFill/>
          <a:ln w="9525">
            <a:noFill/>
            <a:miter lim="800000"/>
            <a:headEnd/>
            <a:tailEnd/>
          </a:ln>
          <a:effectLst/>
        </p:spPr>
      </p:pic>
      <p:sp>
        <p:nvSpPr>
          <p:cNvPr id="5" name="Заголовок 4"/>
          <p:cNvSpPr>
            <a:spLocks noGrp="1"/>
          </p:cNvSpPr>
          <p:nvPr>
            <p:ph type="title"/>
          </p:nvPr>
        </p:nvSpPr>
        <p:spPr>
          <a:xfrm>
            <a:off x="246230" y="427176"/>
            <a:ext cx="2551462" cy="1447800"/>
          </a:xfrm>
        </p:spPr>
        <p:txBody>
          <a:bodyPr/>
          <a:lstStyle/>
          <a:p>
            <a:r>
              <a:rPr lang="ru-RU" sz="1800" i="1" dirty="0" smtClean="0">
                <a:latin typeface="Times New Roman" panose="02020603050405020304" pitchFamily="18" charset="0"/>
                <a:cs typeface="Times New Roman" panose="02020603050405020304" pitchFamily="18" charset="0"/>
              </a:rPr>
              <a:t>ПРЕДСЕДАТЕЛЬ КОМИТЕТА ЗХДРАВООХРАНЕНИЯ МЭРИИ </a:t>
            </a:r>
            <a:br>
              <a:rPr lang="ru-RU" sz="1800" i="1" dirty="0" smtClean="0">
                <a:latin typeface="Times New Roman" panose="02020603050405020304" pitchFamily="18" charset="0"/>
                <a:cs typeface="Times New Roman" panose="02020603050405020304" pitchFamily="18" charset="0"/>
              </a:rPr>
            </a:br>
            <a:r>
              <a:rPr lang="ru-RU" sz="1800" i="1" dirty="0" smtClean="0">
                <a:latin typeface="Times New Roman" panose="02020603050405020304" pitchFamily="18" charset="0"/>
                <a:cs typeface="Times New Roman" panose="02020603050405020304" pitchFamily="18" charset="0"/>
              </a:rPr>
              <a:t>Г. УЛЬЯНОВСКА</a:t>
            </a:r>
            <a:endParaRPr lang="ru-RU" sz="1800" i="1"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3137865" y="263769"/>
            <a:ext cx="3900525" cy="6096645"/>
          </a:xfrm>
        </p:spPr>
        <p:txBody>
          <a:bodyPr/>
          <a:lstStyle/>
          <a:p>
            <a:endParaRPr lang="ru-RU" dirty="0"/>
          </a:p>
        </p:txBody>
      </p:sp>
      <p:sp>
        <p:nvSpPr>
          <p:cNvPr id="7" name="Текст 6"/>
          <p:cNvSpPr>
            <a:spLocks noGrp="1"/>
          </p:cNvSpPr>
          <p:nvPr>
            <p:ph type="body" sz="half" idx="2"/>
          </p:nvPr>
        </p:nvSpPr>
        <p:spPr>
          <a:xfrm>
            <a:off x="236483" y="1989350"/>
            <a:ext cx="2551462" cy="4489305"/>
          </a:xfrm>
        </p:spPr>
        <p:txBody>
          <a:bodyPr>
            <a:normAutofit fontScale="25000" lnSpcReduction="20000"/>
          </a:bodyPr>
          <a:lstStyle/>
          <a:p>
            <a:pPr indent="180975" algn="just">
              <a:lnSpc>
                <a:spcPct val="115000"/>
              </a:lnSpc>
            </a:pPr>
            <a:r>
              <a:rPr lang="ru-RU" sz="4800" i="1" kern="50" dirty="0">
                <a:latin typeface="Times New Roman"/>
                <a:ea typeface="Calibri"/>
                <a:cs typeface="Times New Roman"/>
              </a:rPr>
              <a:t>За период работы в должности председателя Комитета </a:t>
            </a:r>
            <a:r>
              <a:rPr lang="ru-RU" sz="4800" i="1" kern="50" dirty="0" smtClean="0">
                <a:latin typeface="Times New Roman"/>
                <a:ea typeface="Calibri"/>
                <a:cs typeface="Times New Roman"/>
              </a:rPr>
              <a:t>здраво-охранения </a:t>
            </a:r>
            <a:r>
              <a:rPr lang="ru-RU" sz="4800" i="1" kern="50" dirty="0">
                <a:latin typeface="Times New Roman"/>
                <a:ea typeface="Calibri"/>
                <a:cs typeface="Times New Roman"/>
              </a:rPr>
              <a:t>мэрии </a:t>
            </a:r>
            <a:r>
              <a:rPr lang="ru-RU" sz="4800" i="1" kern="50" dirty="0" err="1">
                <a:latin typeface="Times New Roman"/>
                <a:ea typeface="Calibri"/>
                <a:cs typeface="Times New Roman"/>
              </a:rPr>
              <a:t>г.Ульяновска</a:t>
            </a:r>
            <a:r>
              <a:rPr lang="ru-RU" sz="4800" i="1" kern="50" dirty="0">
                <a:latin typeface="Times New Roman"/>
                <a:ea typeface="Calibri"/>
                <a:cs typeface="Times New Roman"/>
              </a:rPr>
              <a:t> Петр Николаевич </a:t>
            </a:r>
            <a:r>
              <a:rPr lang="ru-RU" sz="4800" i="1" kern="50" dirty="0" smtClean="0">
                <a:latin typeface="Times New Roman"/>
                <a:ea typeface="Calibri"/>
                <a:cs typeface="Times New Roman"/>
              </a:rPr>
              <a:t>внёс </a:t>
            </a:r>
            <a:r>
              <a:rPr lang="ru-RU" sz="4800" i="1" kern="50" dirty="0">
                <a:latin typeface="Times New Roman"/>
                <a:ea typeface="Calibri"/>
                <a:cs typeface="Times New Roman"/>
              </a:rPr>
              <a:t>значительный вклад в улучшение материально-технической базы учреждений </a:t>
            </a:r>
            <a:r>
              <a:rPr lang="ru-RU" sz="4800" i="1" kern="50" dirty="0" smtClean="0">
                <a:latin typeface="Times New Roman"/>
                <a:ea typeface="Calibri"/>
                <a:cs typeface="Times New Roman"/>
              </a:rPr>
              <a:t/>
            </a:r>
            <a:br>
              <a:rPr lang="ru-RU" sz="4800" i="1" kern="50" dirty="0" smtClean="0">
                <a:latin typeface="Times New Roman"/>
                <a:ea typeface="Calibri"/>
                <a:cs typeface="Times New Roman"/>
              </a:rPr>
            </a:br>
            <a:r>
              <a:rPr lang="ru-RU" sz="4800" i="1" kern="50" dirty="0" smtClean="0">
                <a:latin typeface="Times New Roman"/>
                <a:ea typeface="Calibri"/>
                <a:cs typeface="Times New Roman"/>
              </a:rPr>
              <a:t>и повышение </a:t>
            </a:r>
            <a:r>
              <a:rPr lang="ru-RU" sz="4800" i="1" kern="50" dirty="0">
                <a:latin typeface="Times New Roman"/>
                <a:ea typeface="Calibri"/>
                <a:cs typeface="Times New Roman"/>
              </a:rPr>
              <a:t>квалификации </a:t>
            </a:r>
            <a:r>
              <a:rPr lang="ru-RU" sz="4800" i="1" kern="50" dirty="0" smtClean="0">
                <a:latin typeface="Times New Roman"/>
                <a:ea typeface="Calibri"/>
                <a:cs typeface="Times New Roman"/>
              </a:rPr>
              <a:t>меди-</a:t>
            </a:r>
            <a:r>
              <a:rPr lang="ru-RU" sz="4800" i="1" kern="50" dirty="0" err="1" smtClean="0">
                <a:latin typeface="Times New Roman"/>
                <a:ea typeface="Calibri"/>
                <a:cs typeface="Times New Roman"/>
              </a:rPr>
              <a:t>цинских</a:t>
            </a:r>
            <a:r>
              <a:rPr lang="ru-RU" sz="4800" i="1" kern="50" dirty="0" smtClean="0">
                <a:latin typeface="Times New Roman"/>
                <a:ea typeface="Calibri"/>
                <a:cs typeface="Times New Roman"/>
              </a:rPr>
              <a:t> </a:t>
            </a:r>
            <a:r>
              <a:rPr lang="ru-RU" sz="4800" i="1" kern="50" dirty="0">
                <a:latin typeface="Times New Roman"/>
                <a:ea typeface="Calibri"/>
                <a:cs typeface="Times New Roman"/>
              </a:rPr>
              <a:t>работников Ульяновской </a:t>
            </a:r>
            <a:r>
              <a:rPr lang="ru-RU" sz="4800" i="1" kern="50" dirty="0" smtClean="0">
                <a:latin typeface="Times New Roman"/>
                <a:ea typeface="Calibri"/>
                <a:cs typeface="Times New Roman"/>
              </a:rPr>
              <a:t>области.</a:t>
            </a:r>
            <a:endParaRPr lang="ru-RU" sz="4800" i="1" dirty="0">
              <a:latin typeface="Calibri"/>
              <a:ea typeface="Calibri"/>
              <a:cs typeface="Times New Roman"/>
            </a:endParaRPr>
          </a:p>
          <a:p>
            <a:pPr indent="180975" algn="just">
              <a:lnSpc>
                <a:spcPct val="115000"/>
              </a:lnSpc>
            </a:pPr>
            <a:r>
              <a:rPr lang="ru-RU" sz="4800" i="1" kern="50" dirty="0" smtClean="0">
                <a:latin typeface="Times New Roman"/>
                <a:ea typeface="Calibri"/>
                <a:cs typeface="Times New Roman"/>
              </a:rPr>
              <a:t>Так, </a:t>
            </a:r>
            <a:r>
              <a:rPr lang="ru-RU" sz="4800" i="1" kern="50" dirty="0">
                <a:latin typeface="Times New Roman"/>
                <a:ea typeface="Calibri"/>
                <a:cs typeface="Times New Roman"/>
              </a:rPr>
              <a:t>в 2001 году была </a:t>
            </a:r>
            <a:r>
              <a:rPr lang="ru-RU" sz="4800" i="1" kern="50" dirty="0" smtClean="0">
                <a:latin typeface="Times New Roman"/>
                <a:ea typeface="Calibri"/>
                <a:cs typeface="Times New Roman"/>
              </a:rPr>
              <a:t>переоборудована </a:t>
            </a:r>
            <a:r>
              <a:rPr lang="ru-RU" sz="4800" i="1" kern="50" dirty="0">
                <a:latin typeface="Times New Roman"/>
                <a:ea typeface="Calibri"/>
                <a:cs typeface="Times New Roman"/>
              </a:rPr>
              <a:t>Станция скорой медицинской помощи г. Ульяновска, построен новый корпус </a:t>
            </a:r>
            <a:r>
              <a:rPr lang="ru-RU" sz="4800" i="1" kern="50" dirty="0" err="1" smtClean="0">
                <a:latin typeface="Times New Roman"/>
                <a:ea typeface="Calibri"/>
                <a:cs typeface="Times New Roman"/>
              </a:rPr>
              <a:t>учреж-дения</a:t>
            </a:r>
            <a:r>
              <a:rPr lang="ru-RU" sz="4800" i="1" kern="50" dirty="0">
                <a:latin typeface="Times New Roman"/>
                <a:ea typeface="Calibri"/>
                <a:cs typeface="Times New Roman"/>
              </a:rPr>
              <a:t>. Открыты подстанции скорой медицинской в Новом городе </a:t>
            </a:r>
            <a:r>
              <a:rPr lang="ru-RU" sz="4800" i="1" kern="50" spc="-30" dirty="0">
                <a:latin typeface="Times New Roman"/>
                <a:ea typeface="Calibri"/>
                <a:cs typeface="Times New Roman"/>
              </a:rPr>
              <a:t>и Верхней Террасе города </a:t>
            </a:r>
            <a:r>
              <a:rPr lang="ru-RU" sz="4800" i="1" kern="50" spc="-30" dirty="0" smtClean="0">
                <a:latin typeface="Times New Roman"/>
                <a:ea typeface="Calibri"/>
                <a:cs typeface="Times New Roman"/>
              </a:rPr>
              <a:t>Ульяновска</a:t>
            </a:r>
            <a:r>
              <a:rPr lang="ru-RU" sz="4800" i="1" kern="50" spc="-30" dirty="0">
                <a:latin typeface="Times New Roman"/>
                <a:ea typeface="Calibri"/>
                <a:cs typeface="Times New Roman"/>
              </a:rPr>
              <a:t>, </a:t>
            </a:r>
            <a:r>
              <a:rPr lang="ru-RU" sz="4800" i="1" kern="50" dirty="0">
                <a:latin typeface="Times New Roman"/>
                <a:ea typeface="Calibri"/>
                <a:cs typeface="Times New Roman"/>
              </a:rPr>
              <a:t>сформированы реанимационные </a:t>
            </a:r>
            <a:r>
              <a:rPr lang="ru-RU" sz="4800" i="1" kern="50" dirty="0" smtClean="0">
                <a:latin typeface="Times New Roman"/>
                <a:ea typeface="Calibri"/>
                <a:cs typeface="Times New Roman"/>
              </a:rPr>
              <a:t>бригады и кардиологические </a:t>
            </a:r>
            <a:r>
              <a:rPr lang="ru-RU" sz="4800" i="1" kern="50" dirty="0">
                <a:latin typeface="Times New Roman"/>
                <a:ea typeface="Calibri"/>
                <a:cs typeface="Times New Roman"/>
              </a:rPr>
              <a:t>бригады во всех районах города Ульяновска, Ульяновской области</a:t>
            </a:r>
            <a:r>
              <a:rPr lang="ru-RU" sz="2900" kern="50" dirty="0">
                <a:latin typeface="Times New Roman"/>
                <a:ea typeface="Calibri"/>
                <a:cs typeface="Times New Roman"/>
              </a:rPr>
              <a:t>. </a:t>
            </a:r>
            <a:endParaRPr lang="ru-RU" sz="2900" dirty="0">
              <a:latin typeface="Calibri"/>
              <a:ea typeface="Calibri"/>
              <a:cs typeface="Times New Roman"/>
            </a:endParaRPr>
          </a:p>
          <a:p>
            <a:endParaRPr lang="ru-RU" dirty="0"/>
          </a:p>
        </p:txBody>
      </p:sp>
    </p:spTree>
    <p:extLst>
      <p:ext uri="{BB962C8B-B14F-4D97-AF65-F5344CB8AC3E}">
        <p14:creationId xmlns:p14="http://schemas.microsoft.com/office/powerpoint/2010/main" val="3793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170099" y="1294544"/>
            <a:ext cx="7085816" cy="4623371"/>
          </a:xfrm>
          <a:prstGeom prst="rect">
            <a:avLst/>
          </a:prstGeom>
          <a:noFill/>
          <a:ln w="9525">
            <a:noFill/>
            <a:miter lim="800000"/>
            <a:headEnd/>
            <a:tailEnd/>
          </a:ln>
          <a:effectLst/>
        </p:spPr>
      </p:pic>
      <p:sp>
        <p:nvSpPr>
          <p:cNvPr id="2" name="Заголовок 1"/>
          <p:cNvSpPr>
            <a:spLocks noGrp="1"/>
          </p:cNvSpPr>
          <p:nvPr>
            <p:ph type="title"/>
          </p:nvPr>
        </p:nvSpPr>
        <p:spPr>
          <a:xfrm>
            <a:off x="219808" y="105507"/>
            <a:ext cx="7144436" cy="967155"/>
          </a:xfrm>
        </p:spPr>
        <p:txBody>
          <a:bodyPr/>
          <a:lstStyle/>
          <a:p>
            <a:r>
              <a:rPr lang="ru-RU" sz="2000" i="1" kern="50" dirty="0" smtClean="0">
                <a:latin typeface="Times New Roman"/>
                <a:ea typeface="Calibri"/>
              </a:rPr>
              <a:t>Открытие нового здания </a:t>
            </a:r>
            <a:r>
              <a:rPr lang="ru-RU" sz="2000" i="1" kern="50" dirty="0">
                <a:latin typeface="Times New Roman"/>
                <a:ea typeface="Calibri"/>
              </a:rPr>
              <a:t>женской консультации на базе государственного учреждения здравоохранения </a:t>
            </a:r>
            <a:r>
              <a:rPr lang="ru-RU" sz="2000" i="1" kern="50" dirty="0" smtClean="0">
                <a:latin typeface="Times New Roman"/>
                <a:ea typeface="Calibri"/>
              </a:rPr>
              <a:t/>
            </a:r>
            <a:br>
              <a:rPr lang="ru-RU" sz="2000" i="1" kern="50" dirty="0" smtClean="0">
                <a:latin typeface="Times New Roman"/>
                <a:ea typeface="Calibri"/>
              </a:rPr>
            </a:br>
            <a:r>
              <a:rPr lang="ru-RU" sz="2000" i="1" kern="50" dirty="0" smtClean="0">
                <a:latin typeface="Times New Roman"/>
                <a:ea typeface="Calibri"/>
              </a:rPr>
              <a:t>«</a:t>
            </a:r>
            <a:r>
              <a:rPr lang="ru-RU" sz="2000" i="1" kern="50" dirty="0">
                <a:latin typeface="Times New Roman"/>
                <a:ea typeface="Calibri"/>
              </a:rPr>
              <a:t>Городская поликлиника № 4».</a:t>
            </a:r>
            <a:endParaRPr lang="ru-RU" sz="2000" i="1" dirty="0"/>
          </a:p>
        </p:txBody>
      </p:sp>
      <p:sp>
        <p:nvSpPr>
          <p:cNvPr id="3" name="Объект 2"/>
          <p:cNvSpPr>
            <a:spLocks noGrp="1"/>
          </p:cNvSpPr>
          <p:nvPr>
            <p:ph idx="1"/>
          </p:nvPr>
        </p:nvSpPr>
        <p:spPr>
          <a:xfrm>
            <a:off x="1170098" y="1294544"/>
            <a:ext cx="7085817" cy="4953863"/>
          </a:xfrm>
        </p:spPr>
        <p:txBody>
          <a:bodyPr/>
          <a:lstStyle/>
          <a:p>
            <a:pPr marL="0" indent="0">
              <a:buNone/>
            </a:pPr>
            <a:endParaRPr lang="ru-RU" dirty="0"/>
          </a:p>
        </p:txBody>
      </p:sp>
    </p:spTree>
    <p:extLst>
      <p:ext uri="{BB962C8B-B14F-4D97-AF65-F5344CB8AC3E}">
        <p14:creationId xmlns:p14="http://schemas.microsoft.com/office/powerpoint/2010/main" val="3108102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07039" y="2061774"/>
            <a:ext cx="6987288" cy="4593410"/>
          </a:xfrm>
          <a:prstGeom prst="rect">
            <a:avLst/>
          </a:prstGeom>
          <a:noFill/>
          <a:ln w="9525">
            <a:noFill/>
            <a:miter lim="800000"/>
            <a:headEnd/>
            <a:tailEnd/>
          </a:ln>
          <a:effectLst/>
        </p:spPr>
      </p:pic>
      <p:sp>
        <p:nvSpPr>
          <p:cNvPr id="7" name="Заголовок 6"/>
          <p:cNvSpPr>
            <a:spLocks noGrp="1"/>
          </p:cNvSpPr>
          <p:nvPr>
            <p:ph type="title"/>
          </p:nvPr>
        </p:nvSpPr>
        <p:spPr/>
        <p:txBody>
          <a:bodyPr/>
          <a:lstStyle/>
          <a:p>
            <a:pPr algn="just"/>
            <a:r>
              <a:rPr lang="ru-RU" sz="1050" i="1" kern="50" dirty="0">
                <a:latin typeface="Times New Roman"/>
                <a:ea typeface="Calibri"/>
              </a:rPr>
              <a:t>За период 2005-2010 гг. был </a:t>
            </a:r>
            <a:r>
              <a:rPr lang="ru-RU" sz="1050" i="1" kern="50" dirty="0" smtClean="0">
                <a:latin typeface="Times New Roman"/>
                <a:ea typeface="Calibri"/>
              </a:rPr>
              <a:t>произведён </a:t>
            </a:r>
            <a:r>
              <a:rPr lang="ru-RU" sz="1050" i="1" kern="50" dirty="0">
                <a:latin typeface="Times New Roman"/>
                <a:ea typeface="Calibri"/>
              </a:rPr>
              <a:t>капитальный ремонт в следующих учреждениях здравоохранения города Ульяновска и Ульяновской области: </a:t>
            </a:r>
            <a:r>
              <a:rPr lang="ru-RU" sz="1050" i="1" kern="50" dirty="0" smtClean="0">
                <a:latin typeface="Times New Roman"/>
                <a:ea typeface="Calibri"/>
              </a:rPr>
              <a:t>Областной клинический онкологический диспансер, Ульяновская районная больница, </a:t>
            </a:r>
            <a:r>
              <a:rPr lang="ru-RU" sz="1050" i="1" kern="50" dirty="0" err="1" smtClean="0">
                <a:latin typeface="Times New Roman"/>
                <a:ea typeface="Calibri"/>
              </a:rPr>
              <a:t>Инзенская</a:t>
            </a:r>
            <a:r>
              <a:rPr lang="ru-RU" sz="1050" i="1" kern="50" dirty="0" smtClean="0">
                <a:latin typeface="Times New Roman"/>
                <a:ea typeface="Calibri"/>
              </a:rPr>
              <a:t> районная больница, Сенгилеевская районная больница, </a:t>
            </a:r>
            <a:r>
              <a:rPr lang="ru-RU" sz="1050" i="1" kern="50" dirty="0" err="1" smtClean="0">
                <a:latin typeface="Times New Roman"/>
                <a:ea typeface="Calibri"/>
              </a:rPr>
              <a:t>Старомайнская</a:t>
            </a:r>
            <a:r>
              <a:rPr lang="ru-RU" sz="1050" i="1" kern="50" dirty="0" smtClean="0">
                <a:latin typeface="Times New Roman"/>
                <a:ea typeface="Calibri"/>
              </a:rPr>
              <a:t> районная больница, все участковые больницы </a:t>
            </a:r>
            <a:r>
              <a:rPr lang="ru-RU" sz="1050" i="1" kern="50" dirty="0" err="1">
                <a:latin typeface="Times New Roman"/>
                <a:ea typeface="Calibri"/>
              </a:rPr>
              <a:t>Мелекесского</a:t>
            </a:r>
            <a:r>
              <a:rPr lang="ru-RU" sz="1050" i="1" kern="50" dirty="0">
                <a:latin typeface="Times New Roman"/>
                <a:ea typeface="Calibri"/>
              </a:rPr>
              <a:t> района. Построены: новый корпус со столовой на базе государственного учреждения здравоохранения  «Областной детский противотуберкулезный санаторий «Юлово», новый многопрофильный терапевтический корпус на базе государственного учреждения здравоохранения Ульяновская областная клиническая больница, новый корпус лучевой терапии ФГБУЗ «Клиническая больница ФМБА № 172». Открыты: новая детская поликлиника на базе ФГБУЗ «Клиническая больница ФМБА № 172</a:t>
            </a:r>
            <a:r>
              <a:rPr lang="ru-RU" sz="1050" i="1" kern="50" dirty="0" smtClean="0">
                <a:latin typeface="Times New Roman"/>
                <a:ea typeface="Calibri"/>
              </a:rPr>
              <a:t>».</a:t>
            </a:r>
            <a:endParaRPr lang="ru-RU" sz="1050" i="1" dirty="0"/>
          </a:p>
        </p:txBody>
      </p:sp>
      <p:sp>
        <p:nvSpPr>
          <p:cNvPr id="8" name="Объект 7"/>
          <p:cNvSpPr>
            <a:spLocks noGrp="1"/>
          </p:cNvSpPr>
          <p:nvPr>
            <p:ph idx="1"/>
          </p:nvPr>
        </p:nvSpPr>
        <p:spPr>
          <a:xfrm>
            <a:off x="707039" y="2061774"/>
            <a:ext cx="6987288" cy="4593410"/>
          </a:xfrm>
        </p:spPr>
        <p:txBody>
          <a:bodyPr/>
          <a:lstStyle/>
          <a:p>
            <a:pPr marL="0" indent="0">
              <a:buNone/>
            </a:pPr>
            <a:endParaRPr lang="ru-RU" dirty="0"/>
          </a:p>
        </p:txBody>
      </p:sp>
    </p:spTree>
    <p:extLst>
      <p:ext uri="{BB962C8B-B14F-4D97-AF65-F5344CB8AC3E}">
        <p14:creationId xmlns:p14="http://schemas.microsoft.com/office/powerpoint/2010/main" val="2875412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050680" y="1619617"/>
            <a:ext cx="6286500" cy="4181475"/>
          </a:xfrm>
          <a:prstGeom prst="rect">
            <a:avLst/>
          </a:prstGeom>
          <a:noFill/>
          <a:ln w="9525">
            <a:noFill/>
            <a:miter lim="800000"/>
            <a:headEnd/>
            <a:tailEnd/>
          </a:ln>
          <a:effectLst/>
        </p:spPr>
      </p:pic>
      <p:sp>
        <p:nvSpPr>
          <p:cNvPr id="4" name="Заголовок 3"/>
          <p:cNvSpPr>
            <a:spLocks noGrp="1"/>
          </p:cNvSpPr>
          <p:nvPr>
            <p:ph type="title"/>
          </p:nvPr>
        </p:nvSpPr>
        <p:spPr/>
        <p:txBody>
          <a:bodyPr/>
          <a:lstStyle/>
          <a:p>
            <a:pPr algn="just"/>
            <a:r>
              <a:rPr lang="ru-RU" sz="1600" i="1" kern="50" dirty="0">
                <a:latin typeface="Times New Roman"/>
                <a:ea typeface="Calibri"/>
              </a:rPr>
              <a:t>Все учреждения здравоохранения города Ульяновска и Ульяновской области были оснащены рентгеновским оборудованием и аппаратами ультразвуковой </a:t>
            </a:r>
            <a:r>
              <a:rPr lang="ru-RU" sz="1600" i="1" kern="50" dirty="0" smtClean="0">
                <a:latin typeface="Times New Roman"/>
                <a:ea typeface="Calibri"/>
              </a:rPr>
              <a:t>диагностики. </a:t>
            </a:r>
            <a:endParaRPr lang="ru-RU" sz="1600" i="1" dirty="0"/>
          </a:p>
        </p:txBody>
      </p:sp>
    </p:spTree>
    <p:extLst>
      <p:ext uri="{BB962C8B-B14F-4D97-AF65-F5344CB8AC3E}">
        <p14:creationId xmlns:p14="http://schemas.microsoft.com/office/powerpoint/2010/main" val="456988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524971" y="1827070"/>
            <a:ext cx="6947271" cy="4967606"/>
          </a:xfrm>
          <a:prstGeom prst="rect">
            <a:avLst/>
          </a:prstGeom>
          <a:noFill/>
          <a:ln w="9525">
            <a:noFill/>
            <a:miter lim="800000"/>
            <a:headEnd/>
            <a:tailEnd/>
          </a:ln>
          <a:effectLst/>
        </p:spPr>
      </p:pic>
      <p:sp>
        <p:nvSpPr>
          <p:cNvPr id="2" name="Заголовок 1"/>
          <p:cNvSpPr>
            <a:spLocks noGrp="1"/>
          </p:cNvSpPr>
          <p:nvPr>
            <p:ph type="title"/>
          </p:nvPr>
        </p:nvSpPr>
        <p:spPr>
          <a:xfrm>
            <a:off x="524970" y="452718"/>
            <a:ext cx="7015119" cy="1270574"/>
          </a:xfrm>
        </p:spPr>
        <p:txBody>
          <a:bodyPr/>
          <a:lstStyle/>
          <a:p>
            <a:pPr algn="just">
              <a:lnSpc>
                <a:spcPct val="115000"/>
              </a:lnSpc>
              <a:spcAft>
                <a:spcPts val="0"/>
              </a:spcAft>
            </a:pPr>
            <a:r>
              <a:rPr lang="ru-RU" sz="1800" i="1" kern="50" dirty="0">
                <a:latin typeface="Times New Roman"/>
                <a:ea typeface="Calibri"/>
                <a:cs typeface="Times New Roman"/>
              </a:rPr>
              <a:t>С 2005 года на территории Ульяновской области впервые стали выполняться высокотехнологичные операции по травматологии </a:t>
            </a:r>
            <a:r>
              <a:rPr lang="ru-RU" sz="1800" i="1" kern="50" dirty="0" smtClean="0">
                <a:latin typeface="Times New Roman"/>
                <a:ea typeface="Calibri"/>
                <a:cs typeface="Times New Roman"/>
              </a:rPr>
              <a:t/>
            </a:r>
            <a:br>
              <a:rPr lang="ru-RU" sz="1800" i="1" kern="50" dirty="0" smtClean="0">
                <a:latin typeface="Times New Roman"/>
                <a:ea typeface="Calibri"/>
                <a:cs typeface="Times New Roman"/>
              </a:rPr>
            </a:br>
            <a:r>
              <a:rPr lang="ru-RU" sz="1800" i="1" kern="50" dirty="0" smtClean="0">
                <a:latin typeface="Times New Roman"/>
                <a:ea typeface="Calibri"/>
                <a:cs typeface="Times New Roman"/>
              </a:rPr>
              <a:t>и </a:t>
            </a:r>
            <a:r>
              <a:rPr lang="ru-RU" sz="1800" i="1" kern="50" dirty="0" err="1">
                <a:latin typeface="Times New Roman"/>
                <a:ea typeface="Calibri"/>
                <a:cs typeface="Times New Roman"/>
              </a:rPr>
              <a:t>эндопротезированию</a:t>
            </a:r>
            <a:r>
              <a:rPr lang="ru-RU" sz="1800" i="1" kern="50" dirty="0">
                <a:latin typeface="Times New Roman"/>
                <a:ea typeface="Calibri"/>
                <a:cs typeface="Times New Roman"/>
              </a:rPr>
              <a:t>, операции по трансплантации почки. </a:t>
            </a:r>
            <a:endParaRPr lang="ru-RU" sz="1800" i="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565</TotalTime>
  <Words>383</Words>
  <Application>Microsoft Office PowerPoint</Application>
  <PresentationFormat>Экран (4:3)</PresentationFormat>
  <Paragraphs>15</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Century Gothic</vt:lpstr>
      <vt:lpstr>Times New Roman</vt:lpstr>
      <vt:lpstr>Wingdings 3</vt:lpstr>
      <vt:lpstr>Ион</vt:lpstr>
      <vt:lpstr>ЧЕРНОВ  ПЕТР НИКОЛАЕВИЧ</vt:lpstr>
      <vt:lpstr>Презентация PowerPoint</vt:lpstr>
      <vt:lpstr>Презентация PowerPoint</vt:lpstr>
      <vt:lpstr>Презентация PowerPoint</vt:lpstr>
      <vt:lpstr>ПРЕДСЕДАТЕЛЬ КОМИТЕТА ЗХДРАВООХРАНЕНИЯ МЭРИИ  Г. УЛЬЯНОВСКА</vt:lpstr>
      <vt:lpstr>Открытие нового здания женской консультации на базе государственного учреждения здравоохранения  «Городская поликлиника № 4».</vt:lpstr>
      <vt:lpstr>За период 2005-2010 гг. был произведён капитальный ремонт в следующих учреждениях здравоохранения города Ульяновска и Ульяновской области: Областной клинический онкологический диспансер, Ульяновская районная больница, Инзенская районная больница, Сенгилеевская районная больница, Старомайнская районная больница, все участковые больницы Мелекесского района. Построены: новый корпус со столовой на базе государственного учреждения здравоохранения  «Областной детский противотуберкулезный санаторий «Юлово», новый многопрофильный терапевтический корпус на базе государственного учреждения здравоохранения Ульяновская областная клиническая больница, новый корпус лучевой терапии ФГБУЗ «Клиническая больница ФМБА № 172». Открыты: новая детская поликлиника на базе ФГБУЗ «Клиническая больница ФМБА № 172».</vt:lpstr>
      <vt:lpstr>Все учреждения здравоохранения города Ульяновска и Ульяновской области были оснащены рентгеновским оборудованием и аппаратами ультразвуковой диагностики. </vt:lpstr>
      <vt:lpstr>С 2005 года на территории Ульяновской области впервые стали выполняться высокотехнологичные операции по травматологии  и эндопротезированию, операции по трансплантации почки. </vt:lpstr>
      <vt:lpstr>За большой вклад в развитие отрасли здравоохранения Ульяновской области Петр Николаевич награждён нагрудным знаком «Отличник здравоохранения» в 1989 году. В 1998 году ему присвоено почётное звание «Заслуженный врач Российской Федерации».</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Шамсутдинов Сайдаш Миргасимович</dc:title>
  <dc:creator>iFood</dc:creator>
  <cp:lastModifiedBy>Смолькова Екатерина Вячеславовна</cp:lastModifiedBy>
  <cp:revision>37</cp:revision>
  <dcterms:created xsi:type="dcterms:W3CDTF">2016-03-04T07:31:16Z</dcterms:created>
  <dcterms:modified xsi:type="dcterms:W3CDTF">2016-11-03T11:50:49Z</dcterms:modified>
</cp:coreProperties>
</file>