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4" r:id="rId4"/>
    <p:sldId id="281" r:id="rId5"/>
    <p:sldId id="282" r:id="rId6"/>
    <p:sldId id="258" r:id="rId7"/>
    <p:sldId id="259" r:id="rId8"/>
    <p:sldId id="284" r:id="rId9"/>
    <p:sldId id="283" r:id="rId10"/>
    <p:sldId id="278" r:id="rId11"/>
    <p:sldId id="261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85" r:id="rId22"/>
    <p:sldId id="286" r:id="rId23"/>
    <p:sldId id="276" r:id="rId24"/>
    <p:sldId id="277" r:id="rId25"/>
    <p:sldId id="273" r:id="rId26"/>
    <p:sldId id="279" r:id="rId27"/>
    <p:sldId id="280" r:id="rId28"/>
  </p:sldIdLst>
  <p:sldSz cx="18288000" cy="10287000"/>
  <p:notesSz cx="6858000" cy="9144000"/>
  <p:embeddedFontLst>
    <p:embeddedFont>
      <p:font typeface="Lora Bold" charset="-52"/>
      <p:regular r:id="rId30"/>
    </p:embeddedFont>
    <p:embeddedFont>
      <p:font typeface="Lora Italics" charset="-52"/>
      <p:regular r:id="rId31"/>
    </p:embeddedFont>
    <p:embeddedFont>
      <p:font typeface="Lora" charset="-52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да Клячковская" initials="ЛК" lastIdx="1" clrIdx="0">
    <p:extLst>
      <p:ext uri="{19B8F6BF-5375-455C-9EA6-DF929625EA0E}">
        <p15:presenceInfo xmlns:p15="http://schemas.microsoft.com/office/powerpoint/2012/main" xmlns="" userId="89b7e3cc04f434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24C4C"/>
    <a:srgbClr val="FAF8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3000" autoAdjust="0"/>
  </p:normalViewPr>
  <p:slideViewPr>
    <p:cSldViewPr>
      <p:cViewPr varScale="1">
        <p:scale>
          <a:sx n="45" d="100"/>
          <a:sy n="45" d="100"/>
        </p:scale>
        <p:origin x="-8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36B63-D8A6-4569-9117-640CC997C4E9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3D1C3-9AFD-485D-8B2F-683C3A6D4E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23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3D1C3-9AFD-485D-8B2F-683C3A6D4EE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11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3D1C3-9AFD-485D-8B2F-683C3A6D4EE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340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3D1C3-9AFD-485D-8B2F-683C3A6D4EE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84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3D1C3-9AFD-485D-8B2F-683C3A6D4EE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823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01017" y="1454912"/>
            <a:ext cx="5962137" cy="8350586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AutoShape 3"/>
          <p:cNvSpPr/>
          <p:nvPr/>
        </p:nvSpPr>
        <p:spPr>
          <a:xfrm>
            <a:off x="1682201" y="321265"/>
            <a:ext cx="1893296" cy="1785691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AutoShape 4"/>
          <p:cNvSpPr/>
          <p:nvPr/>
        </p:nvSpPr>
        <p:spPr>
          <a:xfrm>
            <a:off x="1017852" y="956687"/>
            <a:ext cx="45719" cy="8139226"/>
          </a:xfrm>
          <a:prstGeom prst="rect">
            <a:avLst/>
          </a:prstGeom>
          <a:solidFill>
            <a:srgbClr val="524C4C"/>
          </a:solidFill>
        </p:spPr>
      </p:sp>
      <p:grpSp>
        <p:nvGrpSpPr>
          <p:cNvPr id="5" name="Group 5"/>
          <p:cNvGrpSpPr/>
          <p:nvPr/>
        </p:nvGrpSpPr>
        <p:grpSpPr>
          <a:xfrm>
            <a:off x="10123825" y="1214110"/>
            <a:ext cx="7478376" cy="7881803"/>
            <a:chOff x="-40640" y="-861166"/>
            <a:chExt cx="9971167" cy="10434410"/>
          </a:xfrm>
        </p:grpSpPr>
        <p:sp>
          <p:nvSpPr>
            <p:cNvPr id="6" name="TextBox 6"/>
            <p:cNvSpPr txBox="1"/>
            <p:nvPr/>
          </p:nvSpPr>
          <p:spPr>
            <a:xfrm>
              <a:off x="-40640" y="-861166"/>
              <a:ext cx="9473326" cy="50783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87"/>
                </a:lnSpc>
              </a:pPr>
              <a:r>
                <a:rPr lang="en-US" sz="9599" spc="-28" dirty="0" err="1">
                  <a:solidFill>
                    <a:srgbClr val="524C4C"/>
                  </a:solidFill>
                  <a:latin typeface="Lora Bold"/>
                </a:rPr>
                <a:t>Александр</a:t>
              </a:r>
              <a:r>
                <a:rPr lang="en-US" sz="9599" spc="-28" dirty="0">
                  <a:solidFill>
                    <a:srgbClr val="524C4C"/>
                  </a:solidFill>
                  <a:latin typeface="Lora Bold"/>
                </a:rPr>
                <a:t> </a:t>
              </a:r>
              <a:r>
                <a:rPr lang="en-US" sz="9599" spc="-28" dirty="0" err="1">
                  <a:solidFill>
                    <a:srgbClr val="524C4C"/>
                  </a:solidFill>
                  <a:latin typeface="Lora Bold"/>
                </a:rPr>
                <a:t>Иванович</a:t>
              </a:r>
              <a:r>
                <a:rPr lang="ru-RU" sz="9599" spc="-28" dirty="0">
                  <a:solidFill>
                    <a:srgbClr val="524C4C"/>
                  </a:solidFill>
                  <a:latin typeface="Lora Bold"/>
                </a:rPr>
                <a:t> </a:t>
              </a:r>
              <a:r>
                <a:rPr lang="en-US" sz="9599" spc="-28" dirty="0" err="1">
                  <a:solidFill>
                    <a:srgbClr val="524C4C"/>
                  </a:solidFill>
                  <a:latin typeface="Lora Bold"/>
                </a:rPr>
                <a:t>Якунин</a:t>
              </a:r>
              <a:endParaRPr lang="en-US" sz="9599" spc="-28" dirty="0">
                <a:solidFill>
                  <a:srgbClr val="524C4C"/>
                </a:solidFill>
                <a:latin typeface="Lora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0637" y="4887338"/>
              <a:ext cx="9971164" cy="39547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ru-RU" sz="2800" spc="14" dirty="0">
                  <a:solidFill>
                    <a:srgbClr val="524C4C"/>
                  </a:solidFill>
                  <a:latin typeface="Lora Italics"/>
                </a:rPr>
                <a:t>Президент Союза «Ульяновская областная торгово-промышленная палата», </a:t>
              </a:r>
              <a:r>
                <a:rPr lang="ru-RU" sz="2800" spc="14" dirty="0" smtClean="0">
                  <a:solidFill>
                    <a:srgbClr val="524C4C"/>
                  </a:solidFill>
                  <a:latin typeface="Lora Italics"/>
                </a:rPr>
                <a:t>почётный </a:t>
              </a:r>
              <a:r>
                <a:rPr lang="ru-RU" sz="2800" spc="14" dirty="0">
                  <a:solidFill>
                    <a:srgbClr val="524C4C"/>
                  </a:solidFill>
                  <a:latin typeface="Lora Italics"/>
                </a:rPr>
                <a:t>работник агропромышленного комплекса России,  </a:t>
              </a:r>
            </a:p>
            <a:p>
              <a:pPr>
                <a:lnSpc>
                  <a:spcPts val="3919"/>
                </a:lnSpc>
              </a:pPr>
              <a:r>
                <a:rPr lang="ru-RU" sz="2800" spc="14" dirty="0">
                  <a:solidFill>
                    <a:srgbClr val="524C4C"/>
                  </a:solidFill>
                  <a:latin typeface="Lora Italics"/>
                </a:rPr>
                <a:t>кандидат сельскохозяйственных наук, доцент.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" y="9512286"/>
              <a:ext cx="9473325" cy="60958"/>
            </a:xfrm>
            <a:prstGeom prst="rect">
              <a:avLst/>
            </a:prstGeom>
            <a:solidFill>
              <a:srgbClr val="524C4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364"/>
                    </a14:imgEffect>
                    <a14:imgEffect>
                      <a14:saturation sat="1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392118" y="956687"/>
            <a:ext cx="5356717" cy="803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5">
            <a:extLst>
              <a:ext uri="{FF2B5EF4-FFF2-40B4-BE49-F238E27FC236}">
                <a16:creationId xmlns="" xmlns:a16="http://schemas.microsoft.com/office/drawing/2014/main" id="{72B75B6B-E063-4F23-A482-08EF442717D0}"/>
              </a:ext>
            </a:extLst>
          </p:cNvPr>
          <p:cNvSpPr/>
          <p:nvPr/>
        </p:nvSpPr>
        <p:spPr>
          <a:xfrm>
            <a:off x="16298097" y="7575268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FF8D453-B413-4CE2-8C6A-C5F493F52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1563" y="1874247"/>
            <a:ext cx="6447871" cy="430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3"/>
          <p:cNvSpPr/>
          <p:nvPr/>
        </p:nvSpPr>
        <p:spPr>
          <a:xfrm>
            <a:off x="457119" y="708504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AutoShape 4"/>
          <p:cNvSpPr/>
          <p:nvPr/>
        </p:nvSpPr>
        <p:spPr>
          <a:xfrm>
            <a:off x="5638800" y="8241899"/>
            <a:ext cx="1580715" cy="1411427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6807575" y="1069107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grpSp>
        <p:nvGrpSpPr>
          <p:cNvPr id="9" name="Group 9"/>
          <p:cNvGrpSpPr/>
          <p:nvPr/>
        </p:nvGrpSpPr>
        <p:grpSpPr>
          <a:xfrm>
            <a:off x="4191000" y="229099"/>
            <a:ext cx="11320579" cy="1344773"/>
            <a:chOff x="0" y="-66675"/>
            <a:chExt cx="13525810" cy="17930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13525810" cy="16542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ru-RU" sz="3599" spc="35" dirty="0">
                  <a:solidFill>
                    <a:srgbClr val="524C4C"/>
                  </a:solidFill>
                  <a:latin typeface="Lora Bold"/>
                </a:rPr>
                <a:t>РАБОТА НА БЛАГО УЛЬЯНОВСКОЙ ОБЛАСТИ</a:t>
              </a:r>
              <a:endParaRPr lang="en-US" sz="3599" spc="35" dirty="0">
                <a:solidFill>
                  <a:srgbClr val="524C4C"/>
                </a:solidFill>
                <a:latin typeface="Lora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17614"/>
              <a:ext cx="13525810" cy="70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9"/>
                </a:lnSpc>
              </a:pPr>
              <a:endParaRPr lang="en-US" sz="2999" spc="29" dirty="0">
                <a:solidFill>
                  <a:srgbClr val="524C4C"/>
                </a:solidFill>
                <a:latin typeface="Lora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C311E68-D653-4726-9710-E953E80D0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75928" y="1354062"/>
            <a:ext cx="4909287" cy="320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5A9DCC62-B73D-4931-AC6F-3976D4042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039" y="4862099"/>
            <a:ext cx="6532968" cy="392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6FBA447-D29F-4C1E-AC5F-FF0F4C8AC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443" y="1010773"/>
            <a:ext cx="5487045" cy="355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90BD6D1-0F8A-4B40-A41C-566A3F375C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1027" y="6457837"/>
            <a:ext cx="5536130" cy="356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D7DEC63-DB7F-4D58-B2EA-77294BA93A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8995" y="4221214"/>
            <a:ext cx="5700342" cy="366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D66E8ED-85C5-43E8-81CE-08E96D61F90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28217" y="7169790"/>
            <a:ext cx="4779358" cy="28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133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1061" y="102870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3" name="AutoShape 3"/>
          <p:cNvSpPr/>
          <p:nvPr/>
        </p:nvSpPr>
        <p:spPr>
          <a:xfrm>
            <a:off x="6519320" y="7144266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4" name="TextBox 4"/>
          <p:cNvSpPr txBox="1"/>
          <p:nvPr/>
        </p:nvSpPr>
        <p:spPr>
          <a:xfrm>
            <a:off x="8172122" y="2027539"/>
            <a:ext cx="9430078" cy="31803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5600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5600" dirty="0" err="1">
                <a:solidFill>
                  <a:srgbClr val="524C4C"/>
                </a:solidFill>
                <a:latin typeface="Lora"/>
              </a:rPr>
              <a:t>Союзе</a:t>
            </a:r>
            <a:r>
              <a:rPr lang="en-US" sz="5600" dirty="0">
                <a:solidFill>
                  <a:srgbClr val="524C4C"/>
                </a:solidFill>
                <a:latin typeface="Lora"/>
              </a:rPr>
              <a:t> "</a:t>
            </a:r>
            <a:r>
              <a:rPr lang="en-US" sz="5600" dirty="0" err="1">
                <a:solidFill>
                  <a:srgbClr val="524C4C"/>
                </a:solidFill>
                <a:latin typeface="Lora"/>
              </a:rPr>
              <a:t>Ульяновская</a:t>
            </a:r>
            <a:r>
              <a:rPr lang="en-US" sz="560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5600" dirty="0" err="1">
                <a:solidFill>
                  <a:srgbClr val="524C4C"/>
                </a:solidFill>
                <a:latin typeface="Lora"/>
              </a:rPr>
              <a:t>областная</a:t>
            </a:r>
            <a:r>
              <a:rPr lang="en-US" sz="5600" dirty="0">
                <a:solidFill>
                  <a:srgbClr val="524C4C"/>
                </a:solidFill>
                <a:latin typeface="Lora"/>
              </a:rPr>
              <a:t> </a:t>
            </a:r>
          </a:p>
          <a:p>
            <a:pPr>
              <a:lnSpc>
                <a:spcPts val="6160"/>
              </a:lnSpc>
            </a:pPr>
            <a:r>
              <a:rPr lang="en-US" sz="5600" dirty="0" err="1">
                <a:solidFill>
                  <a:srgbClr val="524C4C"/>
                </a:solidFill>
                <a:latin typeface="Lora"/>
              </a:rPr>
              <a:t>Торгово-промышленная</a:t>
            </a:r>
            <a:r>
              <a:rPr lang="en-US" sz="560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5600" dirty="0" err="1">
                <a:solidFill>
                  <a:srgbClr val="524C4C"/>
                </a:solidFill>
                <a:latin typeface="Lora"/>
              </a:rPr>
              <a:t>палата</a:t>
            </a:r>
            <a:r>
              <a:rPr lang="en-US" sz="5600" dirty="0">
                <a:solidFill>
                  <a:srgbClr val="524C4C"/>
                </a:solidFill>
                <a:latin typeface="Lora"/>
              </a:rPr>
              <a:t>"</a:t>
            </a:r>
          </a:p>
        </p:txBody>
      </p:sp>
      <p:sp>
        <p:nvSpPr>
          <p:cNvPr id="5" name="AutoShape 5"/>
          <p:cNvSpPr/>
          <p:nvPr/>
        </p:nvSpPr>
        <p:spPr>
          <a:xfrm>
            <a:off x="8172122" y="5333331"/>
            <a:ext cx="8502841" cy="9525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3930" y="2140624"/>
            <a:ext cx="5648997" cy="564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7"/>
          <p:cNvSpPr txBox="1"/>
          <p:nvPr/>
        </p:nvSpPr>
        <p:spPr>
          <a:xfrm>
            <a:off x="8172122" y="5511241"/>
            <a:ext cx="8502841" cy="400071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Большой опыт организаторской работы и заслуженное уважение со стороны представителей бизнеса способствовали избранию Александра Ивановича  президентом Союза «Ульяновская областная торгово-промышленная палата».</a:t>
            </a:r>
            <a:endParaRPr lang="en-US" sz="3200" spc="29" dirty="0">
              <a:solidFill>
                <a:srgbClr val="524C4C"/>
              </a:solidFill>
              <a:latin typeface="Lora" panose="020B0604020202020204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>
            <a:extLst>
              <a:ext uri="{FF2B5EF4-FFF2-40B4-BE49-F238E27FC236}">
                <a16:creationId xmlns="" xmlns:a16="http://schemas.microsoft.com/office/drawing/2014/main" id="{BC72450D-47C3-40D4-8DB3-3F36E69AFAA8}"/>
              </a:ext>
            </a:extLst>
          </p:cNvPr>
          <p:cNvSpPr/>
          <p:nvPr/>
        </p:nvSpPr>
        <p:spPr>
          <a:xfrm>
            <a:off x="16301213" y="723006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AutoShape 4"/>
          <p:cNvSpPr/>
          <p:nvPr/>
        </p:nvSpPr>
        <p:spPr>
          <a:xfrm>
            <a:off x="1028700" y="1834132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639183" y="1028700"/>
            <a:ext cx="51704" cy="87630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8" name="TextBox 8"/>
          <p:cNvSpPr txBox="1"/>
          <p:nvPr/>
        </p:nvSpPr>
        <p:spPr>
          <a:xfrm rot="5400000">
            <a:off x="14420548" y="5522070"/>
            <a:ext cx="6303726" cy="1168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благо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области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31CF521-31E8-4988-B3F7-3FE060741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03" y="3360623"/>
            <a:ext cx="5962086" cy="447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11EFAA4-945F-41DC-9834-6A11602A3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42" y="3310966"/>
            <a:ext cx="6017074" cy="453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295D4FC-9852-4CB9-BC09-0104E35948D1}"/>
              </a:ext>
            </a:extLst>
          </p:cNvPr>
          <p:cNvSpPr txBox="1"/>
          <p:nvPr/>
        </p:nvSpPr>
        <p:spPr>
          <a:xfrm>
            <a:off x="2301371" y="8067971"/>
            <a:ext cx="14295742" cy="1782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В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соответствии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с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решением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отчетно-выборной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конференции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Союза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с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мая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2017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года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А.И.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Якунин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избран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президентом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Союза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«</a:t>
            </a:r>
            <a:r>
              <a:rPr kumimoji="0" lang="en-US" sz="3200" b="0" i="0" u="none" strike="noStrike" kern="1200" cap="none" spc="29" normalizeH="0" baseline="0" noProof="0" dirty="0" err="1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Ульяновская</a:t>
            </a:r>
            <a:r>
              <a:rPr kumimoji="0" lang="en-US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 ТПП».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C67B0EEE-5A8C-423C-AB8E-F0ED18E65F81}"/>
              </a:ext>
            </a:extLst>
          </p:cNvPr>
          <p:cNvSpPr txBox="1"/>
          <p:nvPr/>
        </p:nvSpPr>
        <p:spPr>
          <a:xfrm>
            <a:off x="4368980" y="1095375"/>
            <a:ext cx="12485898" cy="2110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7500" dirty="0" err="1">
                <a:solidFill>
                  <a:srgbClr val="524C4C"/>
                </a:solidFill>
                <a:latin typeface="Lora"/>
              </a:rPr>
              <a:t>Союзе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"</a:t>
            </a:r>
            <a:r>
              <a:rPr lang="en-US" sz="7500" dirty="0" err="1">
                <a:solidFill>
                  <a:srgbClr val="524C4C"/>
                </a:solidFill>
                <a:latin typeface="Lora"/>
              </a:rPr>
              <a:t>Ульяновская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ТПП"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301213" y="723006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AutoShape 3"/>
          <p:cNvSpPr/>
          <p:nvPr/>
        </p:nvSpPr>
        <p:spPr>
          <a:xfrm>
            <a:off x="383346" y="1915636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AutoShape 4"/>
          <p:cNvSpPr/>
          <p:nvPr/>
        </p:nvSpPr>
        <p:spPr>
          <a:xfrm>
            <a:off x="1028699" y="1028699"/>
            <a:ext cx="45719" cy="9086621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5" name="TextBox 5"/>
          <p:cNvSpPr txBox="1"/>
          <p:nvPr/>
        </p:nvSpPr>
        <p:spPr>
          <a:xfrm>
            <a:off x="1415703" y="3264291"/>
            <a:ext cx="9755123" cy="6309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7"/>
              </a:lnSpc>
            </a:pPr>
            <a:r>
              <a:rPr lang="en-US" sz="3200" spc="30" dirty="0">
                <a:solidFill>
                  <a:srgbClr val="524C4C"/>
                </a:solidFill>
                <a:latin typeface="Lora"/>
              </a:rPr>
              <a:t>П</a:t>
            </a:r>
            <a:r>
              <a:rPr lang="ru-RU" sz="3200" spc="30" dirty="0" err="1">
                <a:solidFill>
                  <a:srgbClr val="524C4C"/>
                </a:solidFill>
                <a:latin typeface="Lora"/>
              </a:rPr>
              <a:t>ри</a:t>
            </a:r>
            <a:r>
              <a:rPr lang="ru-RU" sz="3200" spc="30" dirty="0">
                <a:solidFill>
                  <a:srgbClr val="524C4C"/>
                </a:solidFill>
                <a:latin typeface="Lora"/>
              </a:rPr>
              <a:t> непосредственном участии 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А.И.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Якунина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в 2018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году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был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принят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закон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области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(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один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из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первых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России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) </a:t>
            </a:r>
            <a:r>
              <a:rPr lang="ru-RU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«О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Союзе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«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Ульяновская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ТПП»,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ru-RU" sz="3200" spc="30" dirty="0">
                <a:solidFill>
                  <a:srgbClr val="524C4C"/>
                </a:solidFill>
                <a:latin typeface="Lora"/>
              </a:rPr>
              <a:t>основании которого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Союз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получил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статус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субъекта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 </a:t>
            </a:r>
            <a:r>
              <a:rPr lang="ru-RU" sz="3200" spc="30" dirty="0">
                <a:solidFill>
                  <a:srgbClr val="524C4C"/>
                </a:solidFill>
                <a:latin typeface="Lora"/>
              </a:rPr>
              <a:t>инфраструктуры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поддержки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предпринимательства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и </a:t>
            </a:r>
            <a:r>
              <a:rPr lang="ru-RU" sz="3200" spc="30" dirty="0">
                <a:solidFill>
                  <a:srgbClr val="524C4C"/>
                </a:solidFill>
                <a:latin typeface="Lora"/>
              </a:rPr>
              <a:t>наделен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право</a:t>
            </a:r>
            <a:r>
              <a:rPr lang="ru-RU" sz="3200" spc="30" dirty="0">
                <a:solidFill>
                  <a:srgbClr val="524C4C"/>
                </a:solidFill>
                <a:latin typeface="Lora"/>
              </a:rPr>
              <a:t>м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законодательной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инициативы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. </a:t>
            </a:r>
          </a:p>
          <a:p>
            <a:pPr algn="just">
              <a:lnSpc>
                <a:spcPts val="4547"/>
              </a:lnSpc>
            </a:pPr>
            <a:endParaRPr lang="en-US" sz="3200" spc="30" dirty="0">
              <a:solidFill>
                <a:srgbClr val="524C4C"/>
              </a:solidFill>
              <a:latin typeface="Lora"/>
            </a:endParaRPr>
          </a:p>
          <a:p>
            <a:pPr algn="just">
              <a:lnSpc>
                <a:spcPts val="4547"/>
              </a:lnSpc>
            </a:pP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Принятие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закона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расширило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возможности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палаты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создании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благоприятных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условий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для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предпринимательской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деятельности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регионе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68980" y="1095375"/>
            <a:ext cx="12485898" cy="2110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7500" dirty="0" err="1">
                <a:solidFill>
                  <a:srgbClr val="524C4C"/>
                </a:solidFill>
                <a:latin typeface="Lora"/>
              </a:rPr>
              <a:t>Союзе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"</a:t>
            </a:r>
            <a:r>
              <a:rPr lang="en-US" sz="7500" dirty="0" err="1">
                <a:solidFill>
                  <a:srgbClr val="524C4C"/>
                </a:solidFill>
                <a:latin typeface="Lora"/>
              </a:rPr>
              <a:t>Ульяновская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ТПП"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683992C-525C-4046-A257-90FAAB32C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16"/>
                    </a14:imgEffect>
                    <a14:imgEffect>
                      <a14:saturation sat="1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2110" y="3578714"/>
            <a:ext cx="6260315" cy="417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AF1BB63-ECF0-4DFD-B637-D571C0003121}"/>
              </a:ext>
            </a:extLst>
          </p:cNvPr>
          <p:cNvSpPr txBox="1"/>
          <p:nvPr/>
        </p:nvSpPr>
        <p:spPr>
          <a:xfrm>
            <a:off x="11262262" y="8161931"/>
            <a:ext cx="6797137" cy="15388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Обсуждение подготовки закона об областной ТПП губернатором Ульяновской Области С. Морозовым и президентом Союза «Ульяновская ТПП» А. Якуниным</a:t>
            </a:r>
          </a:p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7 сентября 2017 г.</a:t>
            </a:r>
            <a:endParaRPr lang="en-US" sz="2000" spc="288" dirty="0">
              <a:solidFill>
                <a:srgbClr val="524C4C"/>
              </a:solidFill>
              <a:latin typeface="Lora Itali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15210"/>
            <a:ext cx="17892281" cy="10287000"/>
          </a:xfrm>
          <a:prstGeom prst="rect">
            <a:avLst/>
          </a:prstGeom>
          <a:solidFill>
            <a:srgbClr val="FAF8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662843" y="2712424"/>
            <a:ext cx="16396149" cy="1603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2"/>
              </a:lnSpc>
            </a:pP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Александром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Ивановичем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была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организована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работа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по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установлению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деловых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контактов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Союза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с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властными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структурами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и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общественными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формированиями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5" dirty="0" err="1">
                <a:solidFill>
                  <a:srgbClr val="524C4C"/>
                </a:solidFill>
                <a:latin typeface="Lora" panose="020B0604020202020204" charset="-52"/>
              </a:rPr>
              <a:t>региона</a:t>
            </a:r>
            <a:r>
              <a:rPr lang="en-US" sz="3200" spc="15" dirty="0">
                <a:solidFill>
                  <a:srgbClr val="524C4C"/>
                </a:solidFill>
                <a:latin typeface="Lora" panose="020B0604020202020204" charset="-52"/>
              </a:rPr>
              <a:t>.</a:t>
            </a:r>
          </a:p>
        </p:txBody>
      </p:sp>
      <p:sp>
        <p:nvSpPr>
          <p:cNvPr id="4" name="AutoShape 4"/>
          <p:cNvSpPr/>
          <p:nvPr/>
        </p:nvSpPr>
        <p:spPr>
          <a:xfrm>
            <a:off x="10631762" y="9779746"/>
            <a:ext cx="7656238" cy="381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5" name="AutoShape 5"/>
          <p:cNvSpPr/>
          <p:nvPr/>
        </p:nvSpPr>
        <p:spPr>
          <a:xfrm>
            <a:off x="0" y="662843"/>
            <a:ext cx="6623230" cy="381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7" name="TextBox 7"/>
          <p:cNvSpPr txBox="1"/>
          <p:nvPr/>
        </p:nvSpPr>
        <p:spPr>
          <a:xfrm>
            <a:off x="662843" y="4527375"/>
            <a:ext cx="9232473" cy="5120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5"/>
              </a:lnSpc>
            </a:pP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Были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подписаны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соглашения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с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Правительством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области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, с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руководителями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муниципальных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образований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и,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базе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Союза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«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Ульяновская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ТПП», 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был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создан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Экспертный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совет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предпринимателей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, в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состав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которого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вошли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представители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общественных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объединений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предпринимателей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0" dirty="0" err="1">
                <a:solidFill>
                  <a:srgbClr val="524C4C"/>
                </a:solidFill>
                <a:latin typeface="Lora"/>
              </a:rPr>
              <a:t>региона</a:t>
            </a:r>
            <a:r>
              <a:rPr lang="en-US" sz="3200" spc="30" dirty="0">
                <a:solidFill>
                  <a:srgbClr val="524C4C"/>
                </a:solidFill>
                <a:latin typeface="Lora"/>
              </a:rPr>
              <a:t>. </a:t>
            </a:r>
          </a:p>
          <a:p>
            <a:pPr algn="just">
              <a:lnSpc>
                <a:spcPts val="4222"/>
              </a:lnSpc>
            </a:pPr>
            <a:endParaRPr lang="en-US" sz="3030" spc="3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04417" y="411011"/>
            <a:ext cx="12485898" cy="2110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7500" dirty="0" err="1">
                <a:solidFill>
                  <a:srgbClr val="524C4C"/>
                </a:solidFill>
                <a:latin typeface="Lora"/>
              </a:rPr>
              <a:t>Союзе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"</a:t>
            </a:r>
            <a:r>
              <a:rPr lang="en-US" sz="7500" dirty="0" err="1">
                <a:solidFill>
                  <a:srgbClr val="524C4C"/>
                </a:solidFill>
                <a:latin typeface="Lora"/>
              </a:rPr>
              <a:t>Ульяновская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ТПП"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FF3187E-A356-4C36-8782-60C98A34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157"/>
                    </a14:imgEffect>
                    <a14:imgEffect>
                      <a14:saturation sat="136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1762" y="4000500"/>
            <a:ext cx="6427230" cy="428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E4B8D2-5028-42E1-B234-EC96D06E8CEB}"/>
              </a:ext>
            </a:extLst>
          </p:cNvPr>
          <p:cNvSpPr txBox="1"/>
          <p:nvPr/>
        </p:nvSpPr>
        <p:spPr>
          <a:xfrm>
            <a:off x="10539611" y="8465400"/>
            <a:ext cx="6708374" cy="12311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Подписание соглашения о сотрудничестве региональной ТПП и администраций муниципальных образований,</a:t>
            </a:r>
          </a:p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29 июня 2017 г.</a:t>
            </a:r>
            <a:endParaRPr lang="en-US" spc="288" dirty="0">
              <a:solidFill>
                <a:srgbClr val="524C4C"/>
              </a:solidFill>
              <a:latin typeface="Lora Itali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840724"/>
            <a:ext cx="18288000" cy="3415262"/>
          </a:xfrm>
          <a:prstGeom prst="rect">
            <a:avLst/>
          </a:prstGeom>
          <a:solidFill>
            <a:srgbClr val="C0E1E1"/>
          </a:solidFill>
        </p:spPr>
      </p:sp>
      <p:sp>
        <p:nvSpPr>
          <p:cNvPr id="3" name="AutoShape 3"/>
          <p:cNvSpPr/>
          <p:nvPr/>
        </p:nvSpPr>
        <p:spPr>
          <a:xfrm>
            <a:off x="4832048" y="3596846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AutoShape 4"/>
          <p:cNvSpPr/>
          <p:nvPr/>
        </p:nvSpPr>
        <p:spPr>
          <a:xfrm>
            <a:off x="10355824" y="3596846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5823390" y="3596846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66706" y="4288674"/>
            <a:ext cx="4370037" cy="437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196436"/>
            <a:ext cx="4497411" cy="44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00477" y="4242555"/>
            <a:ext cx="4370037" cy="437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9"/>
          <p:cNvGrpSpPr/>
          <p:nvPr/>
        </p:nvGrpSpPr>
        <p:grpSpPr>
          <a:xfrm>
            <a:off x="4071821" y="1173756"/>
            <a:ext cx="10144357" cy="1928522"/>
            <a:chOff x="0" y="-66675"/>
            <a:chExt cx="13525810" cy="25713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13525810" cy="7981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600" spc="35" dirty="0">
                  <a:solidFill>
                    <a:srgbClr val="524C4C"/>
                  </a:solidFill>
                  <a:latin typeface="Lora Bold"/>
                </a:rPr>
                <a:t>ПОД РУКОВОДСТВОМ А.И. ЯКУНИНА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17614"/>
              <a:ext cx="13525810" cy="1487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9"/>
                </a:lnSpc>
              </a:pP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в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палате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развивались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новые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направления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коммерческой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деятельности</a:t>
              </a:r>
              <a:endParaRPr lang="en-US" sz="3200" spc="29" dirty="0">
                <a:solidFill>
                  <a:srgbClr val="524C4C"/>
                </a:solidFill>
                <a:latin typeface="Lora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71441" y="8915853"/>
            <a:ext cx="5143500" cy="872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spc="288" dirty="0" err="1">
                <a:solidFill>
                  <a:srgbClr val="524C4C"/>
                </a:solidFill>
                <a:latin typeface="Lora Italics"/>
              </a:rPr>
              <a:t>Землеустроительные</a:t>
            </a:r>
            <a:r>
              <a:rPr lang="en-US" sz="3200" spc="288" dirty="0">
                <a:solidFill>
                  <a:srgbClr val="524C4C"/>
                </a:solidFill>
                <a:latin typeface="Lora Italics"/>
              </a:rPr>
              <a:t> </a:t>
            </a:r>
            <a:r>
              <a:rPr lang="en-US" sz="3200" spc="288" dirty="0" err="1">
                <a:solidFill>
                  <a:srgbClr val="524C4C"/>
                </a:solidFill>
                <a:latin typeface="Lora Italics"/>
              </a:rPr>
              <a:t>экспертизы</a:t>
            </a:r>
            <a:endParaRPr lang="en-US" sz="3200" spc="288" dirty="0">
              <a:solidFill>
                <a:srgbClr val="524C4C"/>
              </a:solidFill>
              <a:latin typeface="Lora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74616" y="8937563"/>
            <a:ext cx="4754215" cy="872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spc="288" dirty="0" err="1">
                <a:solidFill>
                  <a:srgbClr val="524C4C"/>
                </a:solidFill>
                <a:latin typeface="Lora Italics"/>
              </a:rPr>
              <a:t>Кадастровые</a:t>
            </a:r>
            <a:r>
              <a:rPr lang="en-US" sz="3200" spc="288" dirty="0">
                <a:solidFill>
                  <a:srgbClr val="524C4C"/>
                </a:solidFill>
                <a:latin typeface="Lora Italics"/>
              </a:rPr>
              <a:t> </a:t>
            </a:r>
            <a:r>
              <a:rPr lang="en-US" sz="3200" spc="288" dirty="0" err="1">
                <a:solidFill>
                  <a:srgbClr val="524C4C"/>
                </a:solidFill>
                <a:latin typeface="Lora Italics"/>
              </a:rPr>
              <a:t>работы</a:t>
            </a:r>
            <a:endParaRPr lang="en-US" sz="3200" spc="288" dirty="0">
              <a:solidFill>
                <a:srgbClr val="524C4C"/>
              </a:solidFill>
              <a:latin typeface="Lora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268354" y="8910290"/>
            <a:ext cx="4754215" cy="872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spc="288" dirty="0" err="1">
                <a:solidFill>
                  <a:srgbClr val="524C4C"/>
                </a:solidFill>
                <a:latin typeface="Lora Italics"/>
              </a:rPr>
              <a:t>Экпспертиза</a:t>
            </a:r>
            <a:r>
              <a:rPr lang="en-US" sz="3200" spc="288" dirty="0">
                <a:solidFill>
                  <a:srgbClr val="524C4C"/>
                </a:solidFill>
                <a:latin typeface="Lora Italics"/>
              </a:rPr>
              <a:t> </a:t>
            </a:r>
            <a:r>
              <a:rPr lang="en-US" sz="3200" spc="288" dirty="0" err="1">
                <a:solidFill>
                  <a:srgbClr val="524C4C"/>
                </a:solidFill>
                <a:latin typeface="Lora Italics"/>
              </a:rPr>
              <a:t>уровня</a:t>
            </a:r>
            <a:r>
              <a:rPr lang="en-US" sz="3200" spc="288" dirty="0">
                <a:solidFill>
                  <a:srgbClr val="524C4C"/>
                </a:solidFill>
                <a:latin typeface="Lora Italics"/>
              </a:rPr>
              <a:t> </a:t>
            </a:r>
            <a:r>
              <a:rPr lang="en-US" sz="3200" spc="288" dirty="0" err="1">
                <a:solidFill>
                  <a:srgbClr val="524C4C"/>
                </a:solidFill>
                <a:latin typeface="Lora Italics"/>
              </a:rPr>
              <a:t>шума</a:t>
            </a:r>
            <a:endParaRPr lang="en-US" sz="3200" spc="288" dirty="0">
              <a:solidFill>
                <a:srgbClr val="524C4C"/>
              </a:solidFill>
              <a:latin typeface="Lora Itali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виток: горизонтальный 9">
            <a:extLst>
              <a:ext uri="{FF2B5EF4-FFF2-40B4-BE49-F238E27FC236}">
                <a16:creationId xmlns="" xmlns:a16="http://schemas.microsoft.com/office/drawing/2014/main" id="{605F89F9-15E8-4D8E-AF1F-502EF096430A}"/>
              </a:ext>
            </a:extLst>
          </p:cNvPr>
          <p:cNvSpPr/>
          <p:nvPr/>
        </p:nvSpPr>
        <p:spPr>
          <a:xfrm>
            <a:off x="152400" y="3137213"/>
            <a:ext cx="9481538" cy="5806926"/>
          </a:xfrm>
          <a:prstGeom prst="horizontalScroll">
            <a:avLst/>
          </a:prstGeom>
          <a:solidFill>
            <a:srgbClr val="FAF8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/>
          <p:cNvSpPr/>
          <p:nvPr/>
        </p:nvSpPr>
        <p:spPr>
          <a:xfrm>
            <a:off x="16984735" y="1233746"/>
            <a:ext cx="1102318" cy="1166881"/>
          </a:xfrm>
          <a:prstGeom prst="rect">
            <a:avLst/>
          </a:prstGeom>
          <a:solidFill>
            <a:srgbClr val="FAF8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3" name="AutoShape 3"/>
          <p:cNvSpPr/>
          <p:nvPr/>
        </p:nvSpPr>
        <p:spPr>
          <a:xfrm>
            <a:off x="17535893" y="1011734"/>
            <a:ext cx="34871" cy="82296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5" name="TextBox 5"/>
          <p:cNvSpPr txBox="1"/>
          <p:nvPr/>
        </p:nvSpPr>
        <p:spPr>
          <a:xfrm>
            <a:off x="914400" y="4040128"/>
            <a:ext cx="8382000" cy="4001095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«О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правовом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регулировании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отдельных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вопросов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,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связанных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с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аккредитацией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организаций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,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зарегистрированных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на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территории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Ульяновской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области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в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качестве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юридических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лиц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и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осуществляющих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классификацию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объектов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туристской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 </a:t>
            </a:r>
            <a:r>
              <a:rPr lang="en-US" sz="3507" dirty="0" err="1">
                <a:solidFill>
                  <a:srgbClr val="524C4C"/>
                </a:solidFill>
                <a:latin typeface="Lora Italics" panose="020B0604020202020204" charset="-52"/>
              </a:rPr>
              <a:t>индустрии</a:t>
            </a:r>
            <a:r>
              <a:rPr lang="en-US" sz="3507" dirty="0">
                <a:solidFill>
                  <a:srgbClr val="524C4C"/>
                </a:solidFill>
                <a:latin typeface="Lora Italics" panose="020B0604020202020204" charset="-52"/>
              </a:rPr>
              <a:t>»</a:t>
            </a:r>
          </a:p>
        </p:txBody>
      </p:sp>
      <p:sp>
        <p:nvSpPr>
          <p:cNvPr id="6" name="AutoShape 6"/>
          <p:cNvSpPr/>
          <p:nvPr/>
        </p:nvSpPr>
        <p:spPr>
          <a:xfrm>
            <a:off x="1275601" y="8759852"/>
            <a:ext cx="7621498" cy="81142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7" name="TextBox 7"/>
          <p:cNvSpPr txBox="1"/>
          <p:nvPr/>
        </p:nvSpPr>
        <p:spPr>
          <a:xfrm>
            <a:off x="1028700" y="971550"/>
            <a:ext cx="15770354" cy="1102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92"/>
              </a:lnSpc>
              <a:spcBef>
                <a:spcPct val="0"/>
              </a:spcBef>
            </a:pP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Александр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Иванович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Якунин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предложил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и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непосредственно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участвовал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в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разработке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закона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Ульяновской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600" b="1" spc="367" dirty="0" err="1">
                <a:solidFill>
                  <a:srgbClr val="524C4C"/>
                </a:solidFill>
                <a:latin typeface="Lora" panose="020B0604020202020204" charset="-52"/>
              </a:rPr>
              <a:t>области</a:t>
            </a:r>
            <a:r>
              <a:rPr lang="en-US" sz="3600" b="1" spc="36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33938" y="2414453"/>
            <a:ext cx="7739662" cy="6982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  <a:spcBef>
                <a:spcPct val="0"/>
              </a:spcBef>
            </a:pP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Этот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закон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наделяет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правом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Правительство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области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осуществлять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аккредитацию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организаций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,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зарегистрированных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территории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области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качестве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юридических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лиц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и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осуществляющих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классификацию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объектов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туристской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индустрии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,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включающих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гостиницы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и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иные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средства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размещения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,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горнолыжные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трассы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, </a:t>
            </a:r>
            <a:r>
              <a:rPr lang="en-US" sz="3200" spc="333" dirty="0" err="1">
                <a:solidFill>
                  <a:srgbClr val="524C4C"/>
                </a:solidFill>
                <a:latin typeface="Lora"/>
              </a:rPr>
              <a:t>пляжи</a:t>
            </a:r>
            <a:r>
              <a:rPr lang="en-US" sz="3200" spc="333" dirty="0">
                <a:solidFill>
                  <a:srgbClr val="524C4C"/>
                </a:solidFill>
                <a:latin typeface="Lora"/>
              </a:rPr>
              <a:t>.</a:t>
            </a:r>
          </a:p>
        </p:txBody>
      </p:sp>
      <p:sp>
        <p:nvSpPr>
          <p:cNvPr id="9" name="AutoShape 9"/>
          <p:cNvSpPr/>
          <p:nvPr/>
        </p:nvSpPr>
        <p:spPr>
          <a:xfrm>
            <a:off x="1275601" y="3096642"/>
            <a:ext cx="7621498" cy="81142"/>
          </a:xfrm>
          <a:prstGeom prst="rect">
            <a:avLst/>
          </a:prstGeom>
          <a:solidFill>
            <a:srgbClr val="524C4C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305424" y="8612946"/>
            <a:ext cx="1290708" cy="1290708"/>
          </a:xfrm>
          <a:prstGeom prst="rect">
            <a:avLst/>
          </a:prstGeom>
          <a:solidFill>
            <a:srgbClr val="C0E1E1"/>
          </a:solidFill>
        </p:spPr>
      </p:sp>
      <p:grpSp>
        <p:nvGrpSpPr>
          <p:cNvPr id="3" name="Group 3"/>
          <p:cNvGrpSpPr/>
          <p:nvPr/>
        </p:nvGrpSpPr>
        <p:grpSpPr>
          <a:xfrm>
            <a:off x="7772401" y="-495628"/>
            <a:ext cx="9372599" cy="6868857"/>
            <a:chOff x="0" y="0"/>
            <a:chExt cx="9871051" cy="9139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71051" cy="9139031"/>
            </a:xfrm>
            <a:custGeom>
              <a:avLst/>
              <a:gdLst/>
              <a:ahLst/>
              <a:cxnLst/>
              <a:rect l="l" t="t" r="r" b="b"/>
              <a:pathLst>
                <a:path w="9871051" h="9139031">
                  <a:moveTo>
                    <a:pt x="0" y="0"/>
                  </a:moveTo>
                  <a:lnTo>
                    <a:pt x="0" y="9139031"/>
                  </a:lnTo>
                  <a:lnTo>
                    <a:pt x="9871051" y="9139031"/>
                  </a:lnTo>
                  <a:lnTo>
                    <a:pt x="9871051" y="0"/>
                  </a:lnTo>
                  <a:lnTo>
                    <a:pt x="0" y="0"/>
                  </a:lnTo>
                  <a:close/>
                  <a:moveTo>
                    <a:pt x="9810091" y="9078071"/>
                  </a:moveTo>
                  <a:lnTo>
                    <a:pt x="59690" y="9078071"/>
                  </a:lnTo>
                  <a:lnTo>
                    <a:pt x="59690" y="59690"/>
                  </a:lnTo>
                  <a:lnTo>
                    <a:pt x="9810091" y="59690"/>
                  </a:lnTo>
                  <a:lnTo>
                    <a:pt x="9810091" y="9078071"/>
                  </a:lnTo>
                  <a:close/>
                </a:path>
              </a:pathLst>
            </a:custGeom>
            <a:solidFill>
              <a:srgbClr val="524C4C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37437" y="3936631"/>
            <a:ext cx="6123988" cy="2413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Союз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 «</a:t>
            </a: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Ульяновская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 ТПП» </a:t>
            </a: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получил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аттестат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аккредитации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области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классификации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199" spc="31" dirty="0" err="1">
                <a:solidFill>
                  <a:srgbClr val="524C4C"/>
                </a:solidFill>
                <a:latin typeface="Lora"/>
              </a:rPr>
              <a:t>гостиниц</a:t>
            </a:r>
            <a:r>
              <a:rPr lang="en-US" sz="3199" spc="31" dirty="0">
                <a:solidFill>
                  <a:srgbClr val="524C4C"/>
                </a:solidFill>
                <a:latin typeface="Lora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3000" y="2387296"/>
            <a:ext cx="5638800" cy="705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42" dirty="0">
                <a:solidFill>
                  <a:srgbClr val="524C4C"/>
                </a:solidFill>
                <a:latin typeface="Lora Bold"/>
              </a:rPr>
              <a:t>В 2018 ГОДУ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658583"/>
            <a:ext cx="16239337" cy="2409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  <a:spcBef>
                <a:spcPct val="0"/>
              </a:spcBef>
            </a:pP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Это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позволило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представителям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гостиничного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бизнеса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Ульяновской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области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ru-RU" sz="3200" spc="17" dirty="0">
                <a:solidFill>
                  <a:srgbClr val="524C4C"/>
                </a:solidFill>
                <a:latin typeface="Lora" panose="020B0604020202020204" charset="-52"/>
              </a:rPr>
              <a:t>с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экономить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на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затратах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на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прохождение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процедуры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обязательной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классификации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,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исключив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оплату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приезд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и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проживание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экспертов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из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других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регионов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D1DFDDAD-9BD4-4BE3-96B9-86B1DA2CF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92"/>
                    </a14:imgEffect>
                    <a14:imgEffect>
                      <a14:saturation sat="94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382688" y="399883"/>
            <a:ext cx="8152024" cy="543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2764" y="1028700"/>
            <a:ext cx="45719" cy="79248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3" name="AutoShape 3"/>
          <p:cNvSpPr/>
          <p:nvPr/>
        </p:nvSpPr>
        <p:spPr>
          <a:xfrm>
            <a:off x="8931200" y="6260753"/>
            <a:ext cx="8573761" cy="45719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9824"/>
                    </a14:imgEffect>
                    <a14:imgEffect>
                      <a14:saturation sat="106000"/>
                    </a14:imgEffect>
                  </a14:imgLayer>
                </a14:imgProps>
              </a:ext>
            </a:extLst>
          </a:blip>
          <a:srcRect r="5836" b="7408"/>
          <a:stretch>
            <a:fillRect/>
          </a:stretch>
        </p:blipFill>
        <p:spPr>
          <a:xfrm>
            <a:off x="783039" y="1572260"/>
            <a:ext cx="7431551" cy="498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73000" y="2339951"/>
            <a:ext cx="6686541" cy="347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9022080" y="1729716"/>
            <a:ext cx="9041393" cy="6102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 spc="35" dirty="0">
                <a:solidFill>
                  <a:srgbClr val="524C4C"/>
                </a:solidFill>
                <a:latin typeface="Lora Bold"/>
              </a:rPr>
              <a:t>ДЕКАБРЬ 2019 ГОДА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91600" y="3215119"/>
            <a:ext cx="9041393" cy="21109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Открытие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7500" dirty="0" err="1">
                <a:solidFill>
                  <a:srgbClr val="524C4C"/>
                </a:solidFill>
                <a:latin typeface="Lora"/>
              </a:rPr>
              <a:t>отделения</a:t>
            </a:r>
            <a:r>
              <a:rPr lang="en-US" sz="7500" dirty="0">
                <a:solidFill>
                  <a:srgbClr val="524C4C"/>
                </a:solidFill>
                <a:latin typeface="Lora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7801" y="7241138"/>
            <a:ext cx="16782322" cy="15388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По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инициативе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Губернатора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Ульяновской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области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С.И.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Морозова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и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при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непосредственном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участии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А.И.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Якунина</a:t>
            </a:r>
            <a:r>
              <a:rPr lang="ru-RU" sz="3200" spc="14" dirty="0">
                <a:solidFill>
                  <a:srgbClr val="000000"/>
                </a:solidFill>
                <a:latin typeface="Lora" panose="020B0604020202020204" charset="-52"/>
              </a:rPr>
              <a:t>,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в г. </a:t>
            </a:r>
            <a:r>
              <a:rPr lang="en-US" sz="3200" spc="14" dirty="0" smtClean="0">
                <a:solidFill>
                  <a:srgbClr val="000000"/>
                </a:solidFill>
                <a:latin typeface="Lora" panose="020B0604020202020204" charset="-52"/>
              </a:rPr>
              <a:t>Ульяновск</a:t>
            </a:r>
            <a:r>
              <a:rPr lang="ru-RU" sz="3200" spc="14" dirty="0" smtClean="0">
                <a:solidFill>
                  <a:srgbClr val="000000"/>
                </a:solidFill>
                <a:latin typeface="Lora" panose="020B0604020202020204" charset="-52"/>
              </a:rPr>
              <a:t>е</a:t>
            </a:r>
            <a:r>
              <a:rPr lang="en-US" sz="3200" spc="14" dirty="0" smtClean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открыто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Отделение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Международного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коммерческого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арбитражного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суда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(МКАС) </a:t>
            </a:r>
            <a:r>
              <a:rPr lang="en-US" sz="3200" spc="14" dirty="0" err="1">
                <a:solidFill>
                  <a:srgbClr val="000000"/>
                </a:solidFill>
                <a:latin typeface="Lora" panose="020B0604020202020204" charset="-52"/>
              </a:rPr>
              <a:t>Филиала</a:t>
            </a:r>
            <a:r>
              <a:rPr lang="en-US" sz="3200" spc="14" dirty="0">
                <a:solidFill>
                  <a:srgbClr val="000000"/>
                </a:solidFill>
                <a:latin typeface="Lora" panose="020B0604020202020204" charset="-52"/>
              </a:rPr>
              <a:t> ТПП РФ.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>
            <a:off x="16613946" y="2950215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2" name="AutoShape 2"/>
          <p:cNvSpPr/>
          <p:nvPr/>
        </p:nvSpPr>
        <p:spPr>
          <a:xfrm>
            <a:off x="10470611" y="7190751"/>
            <a:ext cx="1167878" cy="1106463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028700" y="2973075"/>
            <a:ext cx="9210781" cy="56448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ru-RU" sz="2600" spc="288" dirty="0">
                <a:solidFill>
                  <a:srgbClr val="524C4C"/>
                </a:solidFill>
                <a:latin typeface="Lora"/>
              </a:rPr>
              <a:t>В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2019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году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проведены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экспертизы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по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определению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экономически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обоснованной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начальной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максимальной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стоимости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работ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по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разработке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научно-проектной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документации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для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проведения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работ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по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сохранению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культурного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наследия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«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Здание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Мемориального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центра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,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сооруженное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в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честь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100-летия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со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дня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рождения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Ленина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Владимира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Ильича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», а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также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проектных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и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изыскательских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работ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реконструкцию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объекта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«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Канализационные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очистные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сооружения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,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канализационные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насосные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станции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с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сетями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канализации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,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расположенные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 в г. </a:t>
            </a:r>
            <a:r>
              <a:rPr lang="en-US" sz="2600" spc="288" dirty="0" err="1">
                <a:solidFill>
                  <a:srgbClr val="524C4C"/>
                </a:solidFill>
                <a:latin typeface="Lora"/>
              </a:rPr>
              <a:t>Барыше</a:t>
            </a:r>
            <a:r>
              <a:rPr lang="en-US" sz="2600" spc="288" dirty="0">
                <a:solidFill>
                  <a:srgbClr val="524C4C"/>
                </a:solidFill>
                <a:latin typeface="Lora"/>
              </a:rPr>
              <a:t>».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84835" y="3495999"/>
            <a:ext cx="6374465" cy="424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5"/>
          <p:cNvGrpSpPr/>
          <p:nvPr/>
        </p:nvGrpSpPr>
        <p:grpSpPr>
          <a:xfrm>
            <a:off x="1689295" y="618624"/>
            <a:ext cx="15570005" cy="1916774"/>
            <a:chOff x="-1" y="-66675"/>
            <a:chExt cx="19346768" cy="255569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17947710" cy="791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spc="35" dirty="0">
                  <a:solidFill>
                    <a:srgbClr val="524C4C"/>
                  </a:solidFill>
                  <a:latin typeface="Lora Bold"/>
                </a:rPr>
                <a:t>ПОД РУКОВОДСТВОМ А.И. ЯКУНИНА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1010841"/>
              <a:ext cx="19346768" cy="14781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9"/>
                </a:lnSpc>
              </a:pP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динамично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развивается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экспертная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деятельность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Союза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«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Ульяновская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ТПП» в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направлении</a:t>
              </a:r>
              <a:r>
                <a:rPr lang="en-US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оценки</a:t>
              </a:r>
              <a:r>
                <a:rPr lang="ru-RU" sz="3200" spc="29" dirty="0">
                  <a:solidFill>
                    <a:srgbClr val="524C4C"/>
                  </a:solidFill>
                  <a:latin typeface="Lora"/>
                </a:rPr>
                <a:t> </a:t>
              </a:r>
              <a:r>
                <a:rPr lang="en-US" sz="3200" spc="29" dirty="0" err="1">
                  <a:solidFill>
                    <a:srgbClr val="524C4C"/>
                  </a:solidFill>
                  <a:latin typeface="Lora"/>
                </a:rPr>
                <a:t>собственности</a:t>
              </a:r>
              <a:endParaRPr lang="en-US" sz="3200" spc="29" dirty="0">
                <a:solidFill>
                  <a:srgbClr val="524C4C"/>
                </a:solidFill>
                <a:latin typeface="Lora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200" y="8860239"/>
            <a:ext cx="16230600" cy="1189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spc="17" dirty="0">
                <a:solidFill>
                  <a:srgbClr val="000000"/>
                </a:solidFill>
                <a:latin typeface="Lora Italics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Результатом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проведения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этих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экспертиз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стала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существенная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экономия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бюджетных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средств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Ульяновской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области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.</a:t>
            </a:r>
            <a:endParaRPr lang="en-US" sz="3399" spc="17" dirty="0">
              <a:solidFill>
                <a:srgbClr val="524C4C"/>
              </a:solidFill>
              <a:latin typeface="Lora" panose="020B0604020202020204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Биография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699"/>
            <a:ext cx="45719" cy="8839833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7" name="TextBox 7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43668" y="3803041"/>
            <a:ext cx="11704691" cy="1731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ru-RU" sz="3200" spc="11" dirty="0">
                <a:solidFill>
                  <a:srgbClr val="524C4C"/>
                </a:solidFill>
                <a:latin typeface="Lora" panose="020B0604020202020204" charset="-52"/>
              </a:rPr>
              <a:t>Свою трудовую деятельность Александр Иванович начал в совхозе «Заветы Ильича» с 1974 года </a:t>
            </a:r>
            <a:r>
              <a:rPr lang="ru-RU" sz="3200" spc="11" dirty="0" smtClean="0">
                <a:solidFill>
                  <a:srgbClr val="524C4C"/>
                </a:solidFill>
                <a:latin typeface="Lora" panose="020B0604020202020204" charset="-52"/>
              </a:rPr>
              <a:t>ещё </a:t>
            </a:r>
            <a:r>
              <a:rPr lang="ru-RU" sz="3200" spc="11" dirty="0">
                <a:solidFill>
                  <a:srgbClr val="524C4C"/>
                </a:solidFill>
                <a:latin typeface="Lora" panose="020B0604020202020204" charset="-52"/>
              </a:rPr>
              <a:t>будучи подростком. 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5347744" y="7169920"/>
            <a:ext cx="4754215" cy="574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Ранние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годы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76491" y="2411699"/>
            <a:ext cx="12439738" cy="1182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Александр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Иванович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Якунин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родился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21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мая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1961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года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в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селе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Полдомасово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Ульяновского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района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,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Ульяновской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17" dirty="0" err="1">
                <a:solidFill>
                  <a:srgbClr val="524C4C"/>
                </a:solidFill>
                <a:latin typeface="Lora" panose="020B0604020202020204" charset="-52"/>
              </a:rPr>
              <a:t>области</a:t>
            </a:r>
            <a:r>
              <a:rPr lang="en-US" sz="3200" spc="17" dirty="0">
                <a:solidFill>
                  <a:srgbClr val="524C4C"/>
                </a:solidFill>
                <a:latin typeface="Lora" panose="020B0604020202020204" charset="-52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493DA6-9081-4EF4-A606-EFBCE96CE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5368" y="2367033"/>
            <a:ext cx="3781123" cy="542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9785FD1-6973-4986-AA9F-C483D99958B2}"/>
              </a:ext>
            </a:extLst>
          </p:cNvPr>
          <p:cNvSpPr txBox="1"/>
          <p:nvPr/>
        </p:nvSpPr>
        <p:spPr>
          <a:xfrm>
            <a:off x="5303419" y="5493247"/>
            <a:ext cx="11955881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В 1976 году, как стипендиат этого совхоза, поступил в Рязановский совхоз-техникум, по </a:t>
            </a:r>
            <a:r>
              <a:rPr kumimoji="0" lang="ru-RU" sz="3200" b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окончании </a:t>
            </a:r>
            <a:r>
              <a:rPr kumimoji="0" lang="ru-RU" sz="3200" b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 panose="020B0604020202020204" charset="-52"/>
              </a:rPr>
              <a:t>которого в 1980 году был призван на службу в армию в ОККП (ныне Президентский полк). 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="" xmlns:a16="http://schemas.microsoft.com/office/drawing/2014/main" id="{D5EB85A0-AE31-45FD-924B-837180786DC9}"/>
              </a:ext>
            </a:extLst>
          </p:cNvPr>
          <p:cNvSpPr txBox="1"/>
          <p:nvPr/>
        </p:nvSpPr>
        <p:spPr>
          <a:xfrm>
            <a:off x="1388837" y="7927518"/>
            <a:ext cx="15870463" cy="1115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ru-RU" sz="3200" spc="11" dirty="0">
                <a:solidFill>
                  <a:srgbClr val="524C4C"/>
                </a:solidFill>
                <a:latin typeface="Lora" panose="020B0604020202020204" charset="-52"/>
              </a:rPr>
              <a:t>После демобилизации в 1982 году вернулся в родной совхоз и до 1985 года проработал там инженером.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6857450"/>
            <a:ext cx="18288000" cy="3415262"/>
          </a:xfrm>
          <a:prstGeom prst="rect">
            <a:avLst/>
          </a:prstGeom>
          <a:solidFill>
            <a:srgbClr val="C0E1E1"/>
          </a:solidFill>
        </p:spPr>
      </p:sp>
      <p:sp>
        <p:nvSpPr>
          <p:cNvPr id="3" name="AutoShape 3"/>
          <p:cNvSpPr/>
          <p:nvPr/>
        </p:nvSpPr>
        <p:spPr>
          <a:xfrm>
            <a:off x="4934182" y="2959101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5" name="AutoShape 5"/>
          <p:cNvSpPr/>
          <p:nvPr/>
        </p:nvSpPr>
        <p:spPr>
          <a:xfrm>
            <a:off x="16726352" y="2803963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grpSp>
        <p:nvGrpSpPr>
          <p:cNvPr id="9" name="Group 9"/>
          <p:cNvGrpSpPr/>
          <p:nvPr/>
        </p:nvGrpSpPr>
        <p:grpSpPr>
          <a:xfrm>
            <a:off x="3467098" y="601204"/>
            <a:ext cx="11772901" cy="1928522"/>
            <a:chOff x="-653894" y="-66675"/>
            <a:chExt cx="15697202" cy="257136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13525810" cy="798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ru-RU" sz="3599" spc="35" dirty="0">
                  <a:solidFill>
                    <a:srgbClr val="524C4C"/>
                  </a:solidFill>
                  <a:latin typeface="Lora Bold"/>
                </a:rPr>
                <a:t>С ПРИХОДОМ А.И. ЯКУНИНА</a:t>
              </a:r>
              <a:endParaRPr lang="en-US" sz="3599" spc="35" dirty="0">
                <a:solidFill>
                  <a:srgbClr val="524C4C"/>
                </a:solidFill>
                <a:latin typeface="Lora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653894" y="1017614"/>
              <a:ext cx="15697202" cy="1487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9"/>
                </a:lnSpc>
              </a:pPr>
              <a:r>
                <a:rPr lang="ru-RU" sz="3200" spc="29" dirty="0">
                  <a:solidFill>
                    <a:srgbClr val="524C4C"/>
                  </a:solidFill>
                  <a:latin typeface="Lora"/>
                </a:rPr>
                <a:t>расширилось сотрудничество Союза «Ульяновская ТПП» </a:t>
              </a:r>
            </a:p>
            <a:p>
              <a:pPr algn="ctr">
                <a:lnSpc>
                  <a:spcPts val="4499"/>
                </a:lnSpc>
              </a:pPr>
              <a:r>
                <a:rPr lang="ru-RU" sz="3200" spc="29" dirty="0">
                  <a:solidFill>
                    <a:srgbClr val="524C4C"/>
                  </a:solidFill>
                  <a:latin typeface="Lora"/>
                </a:rPr>
                <a:t>с деловыми международными сообществами. </a:t>
              </a:r>
              <a:endParaRPr lang="en-US" sz="3200" spc="29" dirty="0">
                <a:solidFill>
                  <a:srgbClr val="524C4C"/>
                </a:solidFill>
                <a:latin typeface="Lora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81520" y="7012588"/>
            <a:ext cx="5060496" cy="17440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3000" spc="288" dirty="0">
                <a:solidFill>
                  <a:srgbClr val="524C4C"/>
                </a:solidFill>
                <a:latin typeface="Lora Italics"/>
              </a:rPr>
              <a:t>В 2017 году палата приняла участие саммите БРИКС в КНР.</a:t>
            </a:r>
            <a:endParaRPr lang="en-US" sz="3000" spc="288" dirty="0">
              <a:solidFill>
                <a:srgbClr val="524C4C"/>
              </a:solidFill>
              <a:latin typeface="Lora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57801" y="6943499"/>
            <a:ext cx="6857999" cy="30521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3000" spc="288" dirty="0">
                <a:solidFill>
                  <a:srgbClr val="524C4C"/>
                </a:solidFill>
                <a:latin typeface="Lora Italics"/>
              </a:rPr>
              <a:t>В 2019 году палата участвовала во Всемирном Конгрессе торговых палат, на которых был представлен экономический и инвестиционный потенциал Ульяновской области.</a:t>
            </a:r>
            <a:endParaRPr lang="en-US" sz="3000" spc="288" dirty="0">
              <a:solidFill>
                <a:srgbClr val="524C4C"/>
              </a:solidFill>
              <a:latin typeface="Lora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06426" y="6929645"/>
            <a:ext cx="6481573" cy="26161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3000" spc="288" dirty="0">
                <a:solidFill>
                  <a:srgbClr val="524C4C"/>
                </a:solidFill>
                <a:latin typeface="Lora Italics"/>
              </a:rPr>
              <a:t>В 2019 году состоялась деловая поездка в г. Гамбург Германия, где было заключено соглашение о сотрудничестве с торговой палатой Гамбурга.</a:t>
            </a:r>
            <a:endParaRPr lang="en-US" sz="3000" spc="288" dirty="0">
              <a:solidFill>
                <a:srgbClr val="524C4C"/>
              </a:solidFill>
              <a:latin typeface="Lora Italics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="" xmlns:a16="http://schemas.microsoft.com/office/drawing/2014/main" id="{641BAF25-2F7B-45B1-B590-73F80D6318F5}"/>
              </a:ext>
            </a:extLst>
          </p:cNvPr>
          <p:cNvSpPr/>
          <p:nvPr/>
        </p:nvSpPr>
        <p:spPr>
          <a:xfrm>
            <a:off x="11053287" y="2935987"/>
            <a:ext cx="1199179" cy="1199179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9584629-8089-4E81-8170-351E10308E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33" r="5625"/>
          <a:stretch/>
        </p:blipFill>
        <p:spPr>
          <a:xfrm>
            <a:off x="509120" y="3405756"/>
            <a:ext cx="5206903" cy="337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43C1EE7-B689-41A7-8054-18BBCB2DD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7" r="5102"/>
          <a:stretch/>
        </p:blipFill>
        <p:spPr>
          <a:xfrm>
            <a:off x="6395844" y="3405756"/>
            <a:ext cx="5410582" cy="337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E1A414CC-8D6D-434E-AB10-8D30DBDFF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6" r="7918"/>
          <a:stretch/>
        </p:blipFill>
        <p:spPr>
          <a:xfrm>
            <a:off x="12510059" y="3404654"/>
            <a:ext cx="5028664" cy="337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4423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613946" y="167608"/>
            <a:ext cx="1290708" cy="1290708"/>
          </a:xfrm>
          <a:prstGeom prst="rect">
            <a:avLst/>
          </a:prstGeom>
          <a:solidFill>
            <a:srgbClr val="C0E1E1"/>
          </a:solidFill>
        </p:spPr>
      </p:sp>
      <p:sp>
        <p:nvSpPr>
          <p:cNvPr id="3" name="TextBox 3"/>
          <p:cNvSpPr txBox="1"/>
          <p:nvPr/>
        </p:nvSpPr>
        <p:spPr>
          <a:xfrm>
            <a:off x="1643574" y="393922"/>
            <a:ext cx="15490953" cy="2128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ru-RU" sz="7500" dirty="0">
                <a:solidFill>
                  <a:srgbClr val="524C4C"/>
                </a:solidFill>
                <a:latin typeface="Lora"/>
              </a:rPr>
              <a:t>Участие в общественной жизни Ульяновской области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 flipH="1">
            <a:off x="982980" y="1028700"/>
            <a:ext cx="45719" cy="907753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8" name="TextBox 8"/>
          <p:cNvSpPr txBox="1"/>
          <p:nvPr/>
        </p:nvSpPr>
        <p:spPr>
          <a:xfrm>
            <a:off x="1971636" y="2543616"/>
            <a:ext cx="15138828" cy="1186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ru-RU" sz="3200" spc="17" dirty="0">
                <a:solidFill>
                  <a:srgbClr val="524C4C"/>
                </a:solidFill>
                <a:latin typeface="Lora" panose="020B0604020202020204" charset="-52"/>
              </a:rPr>
              <a:t>Александр Иванович активно принимает участие в общественной жизни Ульяновской области:</a:t>
            </a:r>
            <a:endParaRPr lang="en-US" sz="3200" spc="17" dirty="0">
              <a:solidFill>
                <a:srgbClr val="524C4C"/>
              </a:solidFill>
              <a:latin typeface="Lora" panose="020B0604020202020204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74054" y="3859628"/>
            <a:ext cx="9420670" cy="5193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r>
              <a:rPr lang="ru-RU" sz="3200" spc="29" dirty="0">
                <a:solidFill>
                  <a:srgbClr val="524C4C"/>
                </a:solidFill>
                <a:latin typeface="Lora"/>
              </a:rPr>
              <a:t>с 2004 года председатель Попечительского Совета Ульяновского государственного аграрного университета имени П.А. Столыпина;</a:t>
            </a:r>
          </a:p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в 2005–2009 годах член </a:t>
            </a:r>
            <a:r>
              <a:rPr lang="ru-RU" sz="3200" spc="29" dirty="0">
                <a:solidFill>
                  <a:srgbClr val="524C4C"/>
                </a:solidFill>
                <a:latin typeface="Lora"/>
              </a:rPr>
              <a:t>рабочей группы Совета при Президенте Российской Федерации по национальному проекту «Развитие агропромышленного комплекса»;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F4605E9-DD89-472C-B063-84AC7AF9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7600" y="3989154"/>
            <a:ext cx="6398081" cy="3964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14A9AB8-942A-4F53-BEB3-4B9E58EC621E}"/>
              </a:ext>
            </a:extLst>
          </p:cNvPr>
          <p:cNvSpPr txBox="1"/>
          <p:nvPr/>
        </p:nvSpPr>
        <p:spPr>
          <a:xfrm>
            <a:off x="1704534" y="8976401"/>
            <a:ext cx="15916543" cy="12464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47700" marR="0" lvl="1" indent="-323850" algn="just" defTabSz="914400" rtl="0" eaLnBrk="1" fontAlgn="auto" latinLnBrk="0" hangingPunct="1">
              <a:lnSpc>
                <a:spcPts val="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32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в 2011–2017 годах– </a:t>
            </a:r>
            <a:r>
              <a:rPr kumimoji="0" lang="ru-RU" sz="32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заместитель председателя региональной комиссии по предупреждению и ликвидации чрезвычайных ситуаций;</a:t>
            </a:r>
          </a:p>
        </p:txBody>
      </p:sp>
    </p:spTree>
    <p:extLst>
      <p:ext uri="{BB962C8B-B14F-4D97-AF65-F5344CB8AC3E}">
        <p14:creationId xmlns:p14="http://schemas.microsoft.com/office/powerpoint/2010/main" xmlns="" val="303075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626258" y="167608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643574" y="393922"/>
            <a:ext cx="15490953" cy="2128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ru-RU" sz="7500" dirty="0">
                <a:solidFill>
                  <a:srgbClr val="524C4C"/>
                </a:solidFill>
                <a:latin typeface="Lora"/>
              </a:rPr>
              <a:t>Участие в общественной жизни Ульяновской области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 flipH="1">
            <a:off x="982981" y="1028699"/>
            <a:ext cx="45719" cy="9183521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2744" y="6819900"/>
            <a:ext cx="11176212" cy="4000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r>
              <a:rPr lang="ru-RU" sz="3000" spc="29" dirty="0">
                <a:solidFill>
                  <a:srgbClr val="524C4C"/>
                </a:solidFill>
                <a:latin typeface="Lora"/>
              </a:rPr>
              <a:t>с 2017 г. - член Попечительского Совета Ульяновского государственного университета;</a:t>
            </a:r>
          </a:p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r>
              <a:rPr lang="ru-RU" sz="3000" spc="29" dirty="0">
                <a:solidFill>
                  <a:srgbClr val="524C4C"/>
                </a:solidFill>
                <a:latin typeface="Lora"/>
              </a:rPr>
              <a:t>с 2018 г. - член Совета ректоров Ульяновской области;</a:t>
            </a:r>
          </a:p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r>
              <a:rPr lang="ru-RU" sz="3000" spc="29" dirty="0">
                <a:solidFill>
                  <a:srgbClr val="524C4C"/>
                </a:solidFill>
                <a:latin typeface="Lora"/>
              </a:rPr>
              <a:t>с 2019 г. - член Общественного совета при Управлении Министерства внутренних дел РФ по Ульяновской области.</a:t>
            </a:r>
          </a:p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endParaRPr lang="ru-RU" sz="3200" spc="29" dirty="0">
              <a:solidFill>
                <a:srgbClr val="524C4C"/>
              </a:solidFill>
              <a:latin typeface="Lor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F9587C-A6E4-4E6F-AD19-6F5DFCF63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9494" y="2712933"/>
            <a:ext cx="5061356" cy="339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70D719A-C554-489C-AC40-7F980E865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0" y="6898231"/>
            <a:ext cx="4428621" cy="2994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B5636E-4093-4DED-BC99-E1B5CB392DD9}"/>
              </a:ext>
            </a:extLst>
          </p:cNvPr>
          <p:cNvSpPr txBox="1"/>
          <p:nvPr/>
        </p:nvSpPr>
        <p:spPr>
          <a:xfrm>
            <a:off x="6545703" y="2557877"/>
            <a:ext cx="11241053" cy="355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47700" marR="0" lvl="1" indent="-323850" algn="just" defTabSz="914400" rtl="0" eaLnBrk="1" fontAlgn="auto" latinLnBrk="0" hangingPunct="1">
              <a:lnSpc>
                <a:spcPts val="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с 2014 </a:t>
            </a:r>
            <a:r>
              <a:rPr kumimoji="0" lang="ru-RU" sz="30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года </a:t>
            </a: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по распоряжению Губернатора Ульяновской области является </a:t>
            </a:r>
            <a:r>
              <a:rPr kumimoji="0" lang="ru-RU" sz="30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первым </a:t>
            </a: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заместителем </a:t>
            </a:r>
            <a:r>
              <a:rPr kumimoji="0" lang="ru-RU" sz="30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председателя </a:t>
            </a: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Совета по развитию казачества Ульяновской области, имеет казачье звание – есаул;</a:t>
            </a:r>
          </a:p>
          <a:p>
            <a:pPr marL="647700" marR="0" lvl="1" indent="-323850" algn="just" defTabSz="914400" rtl="0" eaLnBrk="1" fontAlgn="auto" latinLnBrk="0" hangingPunct="1">
              <a:lnSpc>
                <a:spcPts val="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с 2016 </a:t>
            </a:r>
            <a:r>
              <a:rPr kumimoji="0" lang="ru-RU" sz="30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года </a:t>
            </a: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- советник атамана Волжского </a:t>
            </a:r>
            <a:r>
              <a:rPr kumimoji="0" lang="ru-RU" sz="30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войскового</a:t>
            </a:r>
            <a:r>
              <a:rPr kumimoji="0" lang="ru-RU" sz="3000" b="0" i="0" u="none" strike="noStrike" kern="1200" cap="none" spc="29" normalizeH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 </a:t>
            </a:r>
            <a:r>
              <a:rPr kumimoji="0" lang="ru-RU" sz="30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казачьего общества </a:t>
            </a: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по Ульяновской области;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C8DA287-CC7A-4EC2-84E0-4A006BBB72B7}"/>
              </a:ext>
            </a:extLst>
          </p:cNvPr>
          <p:cNvSpPr txBox="1"/>
          <p:nvPr/>
        </p:nvSpPr>
        <p:spPr>
          <a:xfrm>
            <a:off x="1121350" y="6195947"/>
            <a:ext cx="12701331" cy="6239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47700" marR="0" lvl="1" indent="-323850" algn="just" defTabSz="914400" rtl="0" eaLnBrk="1" fontAlgn="auto" latinLnBrk="0" hangingPunct="1">
              <a:lnSpc>
                <a:spcPts val="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с 2016 </a:t>
            </a:r>
            <a:r>
              <a:rPr kumimoji="0" lang="ru-RU" sz="3000" b="0" i="0" u="none" strike="noStrike" kern="1200" cap="none" spc="29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г. </a:t>
            </a:r>
            <a:r>
              <a:rPr kumimoji="0" lang="ru-RU" sz="3000" b="0" i="0" u="none" strike="noStrike" kern="1200" cap="none" spc="29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- член исполкома Федерации хоккея с мячом России;</a:t>
            </a:r>
          </a:p>
        </p:txBody>
      </p:sp>
    </p:spTree>
    <p:extLst>
      <p:ext uri="{BB962C8B-B14F-4D97-AF65-F5344CB8AC3E}">
        <p14:creationId xmlns:p14="http://schemas.microsoft.com/office/powerpoint/2010/main" xmlns="" val="32740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3">
            <a:extLst>
              <a:ext uri="{FF2B5EF4-FFF2-40B4-BE49-F238E27FC236}">
                <a16:creationId xmlns="" xmlns:a16="http://schemas.microsoft.com/office/drawing/2014/main" id="{CFCF3941-1B6F-43EB-AF16-CE8B1D92A4AE}"/>
              </a:ext>
            </a:extLst>
          </p:cNvPr>
          <p:cNvSpPr/>
          <p:nvPr/>
        </p:nvSpPr>
        <p:spPr>
          <a:xfrm>
            <a:off x="15087600" y="2171445"/>
            <a:ext cx="1540208" cy="1517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2" name="AutoShape 2"/>
          <p:cNvSpPr/>
          <p:nvPr/>
        </p:nvSpPr>
        <p:spPr>
          <a:xfrm>
            <a:off x="7616" y="7451118"/>
            <a:ext cx="18280384" cy="2924763"/>
          </a:xfrm>
          <a:prstGeom prst="rect">
            <a:avLst/>
          </a:prstGeom>
          <a:solidFill>
            <a:srgbClr val="C0E1E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AutoShape 3"/>
          <p:cNvSpPr/>
          <p:nvPr/>
        </p:nvSpPr>
        <p:spPr>
          <a:xfrm>
            <a:off x="6631144" y="2292368"/>
            <a:ext cx="1540208" cy="1517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grpSp>
        <p:nvGrpSpPr>
          <p:cNvPr id="9" name="Group 9"/>
          <p:cNvGrpSpPr/>
          <p:nvPr/>
        </p:nvGrpSpPr>
        <p:grpSpPr>
          <a:xfrm>
            <a:off x="3467098" y="601204"/>
            <a:ext cx="12839702" cy="1351441"/>
            <a:chOff x="-653894" y="-66675"/>
            <a:chExt cx="17119603" cy="180192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13525810" cy="798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ru-RU" sz="3599" spc="35" dirty="0">
                  <a:solidFill>
                    <a:srgbClr val="524C4C"/>
                  </a:solidFill>
                  <a:latin typeface="Lora Bold"/>
                </a:rPr>
                <a:t>НАГРАДЫ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653894" y="1017614"/>
              <a:ext cx="17119603" cy="7176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9"/>
                </a:lnSpc>
              </a:pPr>
              <a:r>
                <a:rPr lang="ru-RU" sz="3200" spc="29" dirty="0">
                  <a:solidFill>
                    <a:srgbClr val="524C4C"/>
                  </a:solidFill>
                  <a:latin typeface="Lora"/>
                </a:rPr>
                <a:t>Александр Иванович Якунин имеет многочисленные награды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19200" y="7624314"/>
            <a:ext cx="6777244" cy="21800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3000" spc="29" dirty="0">
                <a:solidFill>
                  <a:srgbClr val="524C4C"/>
                </a:solidFill>
                <a:latin typeface="Lora"/>
              </a:rPr>
              <a:t>За достигнутые трудовые успехи, заслуги в гуманитарной сфере </a:t>
            </a:r>
            <a:r>
              <a:rPr lang="ru-RU" sz="3000" spc="29" dirty="0" smtClean="0">
                <a:solidFill>
                  <a:srgbClr val="524C4C"/>
                </a:solidFill>
                <a:latin typeface="Lora"/>
              </a:rPr>
              <a:t>награждён </a:t>
            </a:r>
            <a:r>
              <a:rPr lang="ru-RU" sz="3000" spc="29" dirty="0">
                <a:solidFill>
                  <a:srgbClr val="524C4C"/>
                </a:solidFill>
                <a:latin typeface="Lora"/>
              </a:rPr>
              <a:t>в 2014 году </a:t>
            </a:r>
            <a:r>
              <a:rPr lang="ru-RU" sz="3000" spc="29" dirty="0" smtClean="0">
                <a:solidFill>
                  <a:srgbClr val="524C4C"/>
                </a:solidFill>
                <a:latin typeface="Lora"/>
              </a:rPr>
              <a:t>Почётной </a:t>
            </a:r>
            <a:r>
              <a:rPr lang="ru-RU" sz="3000" spc="29" dirty="0">
                <a:solidFill>
                  <a:srgbClr val="524C4C"/>
                </a:solidFill>
                <a:latin typeface="Lora"/>
              </a:rPr>
              <a:t>грамотой Президента Российской Федерации.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CFAD0E6-FEB5-4D9C-A3ED-715B4C39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74" y="2545754"/>
            <a:ext cx="6626529" cy="5078560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="" xmlns:a16="http://schemas.microsoft.com/office/drawing/2014/main" id="{50160633-BDFC-4C87-8134-C6692656587C}"/>
              </a:ext>
            </a:extLst>
          </p:cNvPr>
          <p:cNvSpPr txBox="1"/>
          <p:nvPr/>
        </p:nvSpPr>
        <p:spPr>
          <a:xfrm>
            <a:off x="9329225" y="7564528"/>
            <a:ext cx="7876230" cy="26161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3000" spc="29" dirty="0">
                <a:solidFill>
                  <a:srgbClr val="524C4C"/>
                </a:solidFill>
                <a:latin typeface="Lora"/>
              </a:rPr>
              <a:t>В 2006 году Министерством сельского хозяйства Российской Федерации </a:t>
            </a:r>
            <a:r>
              <a:rPr lang="ru-RU" sz="3000" spc="29" dirty="0" smtClean="0">
                <a:solidFill>
                  <a:srgbClr val="524C4C"/>
                </a:solidFill>
                <a:latin typeface="Lora"/>
              </a:rPr>
              <a:t>награждён </a:t>
            </a:r>
            <a:r>
              <a:rPr lang="ru-RU" sz="3000" spc="29" dirty="0">
                <a:solidFill>
                  <a:srgbClr val="524C4C"/>
                </a:solidFill>
                <a:latin typeface="Lora"/>
              </a:rPr>
              <a:t>золотой медалью «За вклад в развитие агропромышленного комплекса России» и </a:t>
            </a:r>
            <a:r>
              <a:rPr lang="ru-RU" sz="3000" spc="29" dirty="0" smtClean="0">
                <a:solidFill>
                  <a:srgbClr val="524C4C"/>
                </a:solidFill>
                <a:latin typeface="Lora"/>
              </a:rPr>
              <a:t>Почётной </a:t>
            </a:r>
            <a:r>
              <a:rPr lang="ru-RU" sz="3000" spc="29" dirty="0">
                <a:solidFill>
                  <a:srgbClr val="524C4C"/>
                </a:solidFill>
                <a:latin typeface="Lora"/>
              </a:rPr>
              <a:t>грамотой Министерства.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C0DE14D-0C23-420E-B495-F18547BEA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5100" y="2733156"/>
            <a:ext cx="5740102" cy="445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3100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3">
            <a:extLst>
              <a:ext uri="{FF2B5EF4-FFF2-40B4-BE49-F238E27FC236}">
                <a16:creationId xmlns="" xmlns:a16="http://schemas.microsoft.com/office/drawing/2014/main" id="{CFCF3941-1B6F-43EB-AF16-CE8B1D92A4AE}"/>
              </a:ext>
            </a:extLst>
          </p:cNvPr>
          <p:cNvSpPr/>
          <p:nvPr/>
        </p:nvSpPr>
        <p:spPr>
          <a:xfrm>
            <a:off x="14904002" y="2336950"/>
            <a:ext cx="1540208" cy="1517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2" name="AutoShape 2"/>
          <p:cNvSpPr/>
          <p:nvPr/>
        </p:nvSpPr>
        <p:spPr>
          <a:xfrm>
            <a:off x="0" y="7505700"/>
            <a:ext cx="18288000" cy="2781299"/>
          </a:xfrm>
          <a:prstGeom prst="rect">
            <a:avLst/>
          </a:prstGeom>
          <a:solidFill>
            <a:srgbClr val="C0E1E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AutoShape 3"/>
          <p:cNvSpPr/>
          <p:nvPr/>
        </p:nvSpPr>
        <p:spPr>
          <a:xfrm>
            <a:off x="7102625" y="2396487"/>
            <a:ext cx="1540208" cy="1517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0" name="TextBox 10"/>
          <p:cNvSpPr txBox="1"/>
          <p:nvPr/>
        </p:nvSpPr>
        <p:spPr>
          <a:xfrm>
            <a:off x="3976355" y="601204"/>
            <a:ext cx="10533982" cy="59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ru-RU" sz="3599" spc="35" dirty="0">
                <a:solidFill>
                  <a:srgbClr val="524C4C"/>
                </a:solidFill>
                <a:latin typeface="Lora Bold"/>
              </a:rPr>
              <a:t>НАГРАДЫ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0032" y="7657252"/>
            <a:ext cx="7861795" cy="21501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3000" spc="29" dirty="0">
                <a:solidFill>
                  <a:srgbClr val="524C4C"/>
                </a:solidFill>
                <a:latin typeface="Lora"/>
              </a:rPr>
              <a:t>За большой вклад в развитие области награжден в 2005 году Почетной грамотой Администрации Ульяновской области.</a:t>
            </a:r>
          </a:p>
          <a:p>
            <a:pPr algn="ctr">
              <a:lnSpc>
                <a:spcPts val="3359"/>
              </a:lnSpc>
            </a:pPr>
            <a:endParaRPr lang="ru-RU" sz="2400" spc="29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="" xmlns:a16="http://schemas.microsoft.com/office/drawing/2014/main" id="{50160633-BDFC-4C87-8134-C6692656587C}"/>
              </a:ext>
            </a:extLst>
          </p:cNvPr>
          <p:cNvSpPr txBox="1"/>
          <p:nvPr/>
        </p:nvSpPr>
        <p:spPr>
          <a:xfrm>
            <a:off x="9525000" y="7719524"/>
            <a:ext cx="7432786" cy="17440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3000" spc="29" dirty="0">
                <a:solidFill>
                  <a:srgbClr val="524C4C"/>
                </a:solidFill>
                <a:latin typeface="Lora"/>
              </a:rPr>
              <a:t>В 2009 году  награжден знаком отличия «За заслуги перед Ульяновской областью» и в 2016 году медалью Почета.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ABE099F6-D65C-40CD-BFD2-42F5FA3261B5}"/>
              </a:ext>
            </a:extLst>
          </p:cNvPr>
          <p:cNvGrpSpPr/>
          <p:nvPr/>
        </p:nvGrpSpPr>
        <p:grpSpPr>
          <a:xfrm>
            <a:off x="2100368" y="1421111"/>
            <a:ext cx="5967982" cy="7170447"/>
            <a:chOff x="2989154" y="832887"/>
            <a:chExt cx="5967982" cy="7170447"/>
          </a:xfrm>
        </p:grpSpPr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1A79359E-FE24-4D9B-8EB6-D2BB4A439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98" r="4729"/>
            <a:stretch/>
          </p:blipFill>
          <p:spPr>
            <a:xfrm>
              <a:off x="2989154" y="832887"/>
              <a:ext cx="5967982" cy="71704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4A3319B-F7A9-47DF-AB88-FD49D73BB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06"/>
            <a:stretch/>
          </p:blipFill>
          <p:spPr>
            <a:xfrm>
              <a:off x="3018211" y="2577723"/>
              <a:ext cx="5397747" cy="39361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D70C36D-AEF8-4DD3-B4BA-F4FF90DCF124}"/>
              </a:ext>
            </a:extLst>
          </p:cNvPr>
          <p:cNvGrpSpPr/>
          <p:nvPr/>
        </p:nvGrpSpPr>
        <p:grpSpPr>
          <a:xfrm>
            <a:off x="9857650" y="1385235"/>
            <a:ext cx="6461230" cy="7242197"/>
            <a:chOff x="10457693" y="2181982"/>
            <a:chExt cx="5577337" cy="6361066"/>
          </a:xfrm>
        </p:grpSpPr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4CA2FDF9-52AE-4BDC-B1CE-264A1C449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98" r="4729"/>
            <a:stretch/>
          </p:blipFill>
          <p:spPr>
            <a:xfrm>
              <a:off x="10472933" y="2181982"/>
              <a:ext cx="5294332" cy="6361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5584476C-B3F6-4A62-BFD8-F4CC44258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0000" b="90000" l="10000" r="90000">
                          <a14:foregroundMark x1="63666" y1="45902" x2="65159" y2="69600"/>
                          <a14:foregroundMark x1="65159" y1="71336" x2="67743" y2="72426"/>
                          <a14:foregroundMark x1="88615" y1="45256" x2="88413" y2="64029"/>
                          <a14:foregroundMark x1="87767" y1="58417" x2="88857" y2="74768"/>
                          <a14:foregroundMark x1="88212" y1="75212" x2="67743" y2="71336"/>
                          <a14:foregroundMark x1="64514" y1="71538" x2="47073" y2="72628"/>
                          <a14:foregroundMark x1="47073" y1="71780" x2="47921" y2="67461"/>
                          <a14:foregroundMark x1="47073" y1="67662" x2="47073" y2="46992"/>
                          <a14:foregroundMark x1="48365" y1="45055" x2="63868" y2="45700"/>
                        </a14:backgroundRemoval>
                      </a14:imgEffect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457693" y="2802734"/>
              <a:ext cx="5577337" cy="5577337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28920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1B3B559-470E-4E61-9F5A-7CC21BAA9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" r="4729"/>
          <a:stretch/>
        </p:blipFill>
        <p:spPr>
          <a:xfrm>
            <a:off x="10390701" y="3779422"/>
            <a:ext cx="5572465" cy="618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/>
          <p:cNvSpPr/>
          <p:nvPr/>
        </p:nvSpPr>
        <p:spPr>
          <a:xfrm>
            <a:off x="16552321" y="205708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674054" y="675334"/>
            <a:ext cx="15490953" cy="10643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ru-RU" sz="7500" dirty="0">
                <a:solidFill>
                  <a:srgbClr val="524C4C"/>
                </a:solidFill>
                <a:latin typeface="Lora"/>
              </a:rPr>
              <a:t>Награды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87630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4054" y="1683414"/>
            <a:ext cx="15882427" cy="28854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323850" lvl="1" algn="just">
              <a:lnSpc>
                <a:spcPts val="4499"/>
              </a:lnSpc>
            </a:pPr>
            <a:r>
              <a:rPr lang="ru-RU" sz="3000" spc="29" dirty="0">
                <a:solidFill>
                  <a:srgbClr val="524C4C"/>
                </a:solidFill>
                <a:latin typeface="Lora" panose="020B0604020202020204" charset="-52"/>
              </a:rPr>
              <a:t>А.И. Якунин </a:t>
            </a:r>
            <a:r>
              <a:rPr lang="ru-RU" sz="3000" spc="29" dirty="0" smtClean="0">
                <a:solidFill>
                  <a:srgbClr val="524C4C"/>
                </a:solidFill>
                <a:latin typeface="Lora" panose="020B0604020202020204" charset="-52"/>
              </a:rPr>
              <a:t>награждён </a:t>
            </a:r>
            <a:r>
              <a:rPr lang="ru-RU" sz="3000" spc="29" dirty="0">
                <a:solidFill>
                  <a:srgbClr val="524C4C"/>
                </a:solidFill>
                <a:latin typeface="Lora" panose="020B0604020202020204" charset="-52"/>
              </a:rPr>
              <a:t>медалью Патриарха Московского и всея Руси Русской Православной Церкви «1000-летия преставления святого равноапостольного князя Владимира», знаком симбирской Епархии Русской Православной Церкви Святого преподобного исповедника Гавриила </a:t>
            </a:r>
            <a:r>
              <a:rPr lang="ru-RU" sz="3000" spc="29" dirty="0" err="1">
                <a:solidFill>
                  <a:srgbClr val="524C4C"/>
                </a:solidFill>
                <a:latin typeface="Lora" panose="020B0604020202020204" charset="-52"/>
              </a:rPr>
              <a:t>Мелекесского</a:t>
            </a:r>
            <a:r>
              <a:rPr lang="ru-RU" sz="3000" spc="29" dirty="0">
                <a:solidFill>
                  <a:srgbClr val="524C4C"/>
                </a:solidFill>
                <a:latin typeface="Lora" panose="020B0604020202020204" charset="-52"/>
              </a:rPr>
              <a:t>, Медалью Симбирской Епархии Святого блаженного Андрея Симбирского II степени.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8735" y="8919001"/>
            <a:ext cx="5828565" cy="923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А.И. Якунин и Митрополит Симбирский и Новоспасский Иосиф</a:t>
            </a:r>
          </a:p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26 марта 2020</a:t>
            </a:r>
            <a:endParaRPr lang="en-US" sz="2000" spc="288" dirty="0">
              <a:solidFill>
                <a:srgbClr val="524C4C"/>
              </a:solidFill>
              <a:latin typeface="Lora Itali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5FC316C-2131-4223-A399-C471A94D9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316" y="5015984"/>
            <a:ext cx="5572465" cy="371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11">
            <a:extLst>
              <a:ext uri="{FF2B5EF4-FFF2-40B4-BE49-F238E27FC236}">
                <a16:creationId xmlns="" xmlns:a16="http://schemas.microsoft.com/office/drawing/2014/main" id="{D4B6266C-8CE5-4EF7-AD27-ED8AEE570D77}"/>
              </a:ext>
            </a:extLst>
          </p:cNvPr>
          <p:cNvSpPr txBox="1"/>
          <p:nvPr/>
        </p:nvSpPr>
        <p:spPr>
          <a:xfrm>
            <a:off x="10262650" y="8919001"/>
            <a:ext cx="5828565" cy="923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Знак и медали Русской Православной Церкви, которыми награжден </a:t>
            </a:r>
          </a:p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А.И. Якунин</a:t>
            </a:r>
            <a:endParaRPr lang="en-US" sz="2000" spc="288" dirty="0">
              <a:solidFill>
                <a:srgbClr val="524C4C"/>
              </a:solidFill>
              <a:latin typeface="Lora Itali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371BB43-510A-4F70-AA6B-BFFACF24E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4897" y="5015984"/>
            <a:ext cx="5202293" cy="394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450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52321" y="205708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674054" y="675334"/>
            <a:ext cx="15490953" cy="10643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ru-RU" sz="7500" dirty="0">
                <a:solidFill>
                  <a:srgbClr val="524C4C"/>
                </a:solidFill>
                <a:latin typeface="Lora"/>
              </a:rPr>
              <a:t>Награды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81534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0200" y="2692654"/>
            <a:ext cx="8263560" cy="63090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323850" lvl="1" algn="just">
              <a:lnSpc>
                <a:spcPts val="4499"/>
              </a:lnSpc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Александр Иванович Якунин </a:t>
            </a:r>
            <a:r>
              <a:rPr lang="ru-RU" sz="3200" spc="29" dirty="0" smtClean="0">
                <a:solidFill>
                  <a:srgbClr val="524C4C"/>
                </a:solidFill>
                <a:latin typeface="Lora" panose="020B0604020202020204" charset="-52"/>
              </a:rPr>
              <a:t>награждён</a:t>
            </a: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:</a:t>
            </a:r>
          </a:p>
          <a:p>
            <a:pPr marL="781050" lvl="1" indent="-457200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 smtClean="0">
                <a:solidFill>
                  <a:srgbClr val="524C4C"/>
                </a:solidFill>
                <a:latin typeface="Lora" panose="020B0604020202020204" charset="-52"/>
              </a:rPr>
              <a:t>Почётными </a:t>
            </a: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грамотами полномочного представителя Президента РФ в Приволжском Федеральном округе; МЧС России; Войскового казачьего общества «Всевеликое войско Донское».</a:t>
            </a:r>
          </a:p>
          <a:p>
            <a:pPr marL="781050" lvl="1" indent="-457200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Медалями Федеральной службы государственной статистики</a:t>
            </a:r>
            <a:r>
              <a:rPr lang="ru-RU" sz="2800" spc="29" dirty="0">
                <a:solidFill>
                  <a:srgbClr val="524C4C"/>
                </a:solidFill>
                <a:latin typeface="Lora" panose="020B0604020202020204" charset="-52"/>
              </a:rPr>
              <a:t>.</a:t>
            </a:r>
          </a:p>
          <a:p>
            <a:pPr marL="781050" lvl="1" indent="-457200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Медалями МЧС России.</a:t>
            </a:r>
            <a:endParaRPr lang="ru-RU" sz="3600" spc="29" dirty="0">
              <a:solidFill>
                <a:srgbClr val="524C4C"/>
              </a:solidFill>
              <a:latin typeface="Lora" panose="020B0604020202020204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1B3B559-470E-4E61-9F5A-7CC21BAA9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" r="4729"/>
          <a:stretch/>
        </p:blipFill>
        <p:spPr>
          <a:xfrm>
            <a:off x="10688201" y="1496416"/>
            <a:ext cx="7072430" cy="845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CA7B1BC-2B62-44FA-B96C-8808D6869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0" y="3119820"/>
            <a:ext cx="5933418" cy="500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9904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52321" y="205708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674054" y="675334"/>
            <a:ext cx="15490953" cy="10643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ru-RU" sz="7500" dirty="0">
                <a:solidFill>
                  <a:srgbClr val="524C4C"/>
                </a:solidFill>
                <a:latin typeface="Lora"/>
              </a:rPr>
              <a:t>Награды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694" y="1028700"/>
            <a:ext cx="45719" cy="8458188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7544" y="2023691"/>
            <a:ext cx="9900609" cy="74631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323850" lvl="1" algn="just">
              <a:lnSpc>
                <a:spcPts val="4499"/>
              </a:lnSpc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Также Александр Иванович Якунин </a:t>
            </a:r>
            <a:r>
              <a:rPr lang="ru-RU" sz="3200" spc="29" dirty="0" smtClean="0">
                <a:solidFill>
                  <a:srgbClr val="524C4C"/>
                </a:solidFill>
                <a:latin typeface="Lora" panose="020B0604020202020204" charset="-52"/>
              </a:rPr>
              <a:t>награждён</a:t>
            </a: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:</a:t>
            </a:r>
          </a:p>
          <a:p>
            <a:pPr marL="781050" lvl="1" indent="-457200" algn="just">
              <a:lnSpc>
                <a:spcPts val="4499"/>
              </a:lnSpc>
              <a:buFont typeface="Arial" panose="020B0604020202020204" pitchFamily="34" charset="0"/>
              <a:buChar char="•"/>
            </a:pPr>
            <a:endParaRPr lang="ru-RU" sz="3200" spc="29" dirty="0">
              <a:solidFill>
                <a:srgbClr val="524C4C"/>
              </a:solidFill>
              <a:latin typeface="Lora" panose="020B0604020202020204" charset="-52"/>
            </a:endParaRPr>
          </a:p>
          <a:p>
            <a:pPr marL="781050" lvl="1" indent="-457200" algn="just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медалью «80 лет Президентскому полку»;</a:t>
            </a:r>
          </a:p>
          <a:p>
            <a:pPr marL="781050" lvl="1" indent="-457200" algn="just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медалью «15 лет со дня образования 31-ой гвардейской отдельной ордена Кутузова II степени </a:t>
            </a:r>
            <a:r>
              <a:rPr lang="ru-RU" sz="3200" spc="29" dirty="0" err="1">
                <a:solidFill>
                  <a:srgbClr val="524C4C"/>
                </a:solidFill>
                <a:latin typeface="Lora" panose="020B0604020202020204" charset="-52"/>
              </a:rPr>
              <a:t>десантно</a:t>
            </a: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-штурмовой бригады»; </a:t>
            </a:r>
          </a:p>
          <a:p>
            <a:pPr marL="781050" lvl="1" indent="-457200" algn="just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медалями «60 лет Победы», «65 лет Победы» «Победа»;</a:t>
            </a:r>
          </a:p>
          <a:p>
            <a:pPr marL="781050" lvl="1" indent="-457200" algn="just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медалью Исполнительного комитета Федерации Независимых Профсоюзов России «100 лет Профсоюзам России»;</a:t>
            </a:r>
          </a:p>
          <a:p>
            <a:pPr marL="781050" lvl="1" indent="-457200" algn="just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ru-RU" sz="3200" spc="29" smtClean="0">
                <a:solidFill>
                  <a:srgbClr val="524C4C"/>
                </a:solidFill>
                <a:latin typeface="Lora" panose="020B0604020202020204" charset="-52"/>
              </a:rPr>
              <a:t>Почётным </a:t>
            </a:r>
            <a:r>
              <a:rPr lang="ru-RU" sz="3200" spc="29" dirty="0">
                <a:solidFill>
                  <a:srgbClr val="524C4C"/>
                </a:solidFill>
                <a:latin typeface="Lora" panose="020B0604020202020204" charset="-52"/>
              </a:rPr>
              <a:t>знаком «За заслуги в развитии хоккея с мячом в России».</a:t>
            </a:r>
            <a:endParaRPr lang="ru-RU" sz="2800" spc="29" dirty="0">
              <a:solidFill>
                <a:srgbClr val="524C4C"/>
              </a:solidFill>
              <a:latin typeface="Lora" panose="020B0604020202020204" charset="-52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15EF6565-4A3F-4EF2-9D48-102EE71691A5}"/>
              </a:ext>
            </a:extLst>
          </p:cNvPr>
          <p:cNvGrpSpPr/>
          <p:nvPr/>
        </p:nvGrpSpPr>
        <p:grpSpPr>
          <a:xfrm>
            <a:off x="11046376" y="1538527"/>
            <a:ext cx="7213550" cy="7812856"/>
            <a:chOff x="11142276" y="1409700"/>
            <a:chExt cx="7213550" cy="7703087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A1B3B559-470E-4E61-9F5A-7CC21BAA9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98" r="4729"/>
            <a:stretch/>
          </p:blipFill>
          <p:spPr>
            <a:xfrm>
              <a:off x="12029637" y="1409700"/>
              <a:ext cx="5680692" cy="7703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605CDB63-1439-4700-A79A-8B4AB643B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142276" y="1608074"/>
              <a:ext cx="7213550" cy="72135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33765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Биография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34871" cy="82296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7" name="TextBox 7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25953" y="1052512"/>
            <a:ext cx="8302452" cy="69249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ru-RU" sz="3200" spc="11" dirty="0">
                <a:solidFill>
                  <a:srgbClr val="524C4C"/>
                </a:solidFill>
                <a:latin typeface="Lora" panose="020B0604020202020204" charset="-52"/>
              </a:rPr>
              <a:t>В 1985 году после избрания председателем исполкома </a:t>
            </a:r>
            <a:r>
              <a:rPr lang="ru-RU" sz="3200" spc="11" dirty="0" err="1">
                <a:solidFill>
                  <a:srgbClr val="524C4C"/>
                </a:solidFill>
                <a:latin typeface="Lora" panose="020B0604020202020204" charset="-52"/>
              </a:rPr>
              <a:t>Полдомасовского</a:t>
            </a:r>
            <a:r>
              <a:rPr lang="ru-RU" sz="3200" spc="11" dirty="0">
                <a:solidFill>
                  <a:srgbClr val="524C4C"/>
                </a:solidFill>
                <a:latin typeface="Lora" panose="020B0604020202020204" charset="-52"/>
              </a:rPr>
              <a:t> сельского Совета народных депутатов, з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арекомендовав себя как отличного управленца и хозяйственника, </a:t>
            </a:r>
            <a:r>
              <a:rPr lang="ru-RU" sz="3200" spc="11" dirty="0" smtClean="0">
                <a:solidFill>
                  <a:srgbClr val="524C4C"/>
                </a:solidFill>
                <a:latin typeface="Lora"/>
              </a:rPr>
              <a:t>в 1986-1990 годах был избран 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председателем исполкома </a:t>
            </a:r>
            <a:r>
              <a:rPr lang="ru-RU" sz="3200" spc="11" dirty="0" err="1">
                <a:solidFill>
                  <a:srgbClr val="524C4C"/>
                </a:solidFill>
                <a:latin typeface="Lora"/>
              </a:rPr>
              <a:t>Ишеевского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 поселкового </a:t>
            </a:r>
            <a:r>
              <a:rPr lang="ru-RU" sz="3200" spc="11" dirty="0" smtClean="0">
                <a:solidFill>
                  <a:srgbClr val="524C4C"/>
                </a:solidFill>
                <a:latin typeface="Lora"/>
              </a:rPr>
              <a:t>совета 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народных депутатов. </a:t>
            </a:r>
          </a:p>
          <a:p>
            <a:pPr algn="just">
              <a:lnSpc>
                <a:spcPts val="4499"/>
              </a:lnSpc>
            </a:pPr>
            <a:r>
              <a:rPr lang="ru-RU" sz="3200" spc="11" dirty="0">
                <a:solidFill>
                  <a:srgbClr val="524C4C"/>
                </a:solidFill>
                <a:latin typeface="Lora"/>
              </a:rPr>
              <a:t>В этот период А.И. Якуниным велась активная работа по благоустройству </a:t>
            </a:r>
            <a:r>
              <a:rPr lang="ru-RU" sz="3200" spc="11" dirty="0" err="1">
                <a:solidFill>
                  <a:srgbClr val="524C4C"/>
                </a:solidFill>
                <a:latin typeface="Lora"/>
              </a:rPr>
              <a:t>р.п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. Ишеевка Ульяновского района. 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5269219" y="6876700"/>
            <a:ext cx="4754215" cy="574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Ранние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годы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5EB275-EDA2-4A58-868F-9C5D5A92E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5152" y="2444164"/>
            <a:ext cx="6088794" cy="45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51D537-FC53-46DD-9662-E35DBD05D51E}"/>
              </a:ext>
            </a:extLst>
          </p:cNvPr>
          <p:cNvSpPr txBox="1"/>
          <p:nvPr/>
        </p:nvSpPr>
        <p:spPr>
          <a:xfrm>
            <a:off x="1691489" y="8083927"/>
            <a:ext cx="1490502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Были реконструированы водоснабжение и дороги, </a:t>
            </a:r>
            <a:r>
              <a:rPr kumimoji="0" lang="ru-RU" sz="3200" b="0" i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построены 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д</a:t>
            </a:r>
            <a:r>
              <a:rPr kumimoji="0" lang="ru-RU" sz="3200" b="0" i="0" u="none" strike="noStrike" kern="1200" cap="none" spc="11" normalizeH="0" baseline="0" noProof="0" dirty="0" err="1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ворец</a:t>
            </a:r>
            <a:r>
              <a:rPr kumimoji="0" lang="ru-RU" sz="3200" b="0" i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культуры, зоопарк, конно-спортивная школа, получило развитие жилищное строительство.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6560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Биография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71628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7" name="TextBox 7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5200105" y="6692155"/>
            <a:ext cx="4754215" cy="574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Ранние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годы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E27568-E82A-48BE-98EF-D329EF76F2A6}"/>
              </a:ext>
            </a:extLst>
          </p:cNvPr>
          <p:cNvSpPr txBox="1"/>
          <p:nvPr/>
        </p:nvSpPr>
        <p:spPr>
          <a:xfrm>
            <a:off x="9143788" y="3438972"/>
            <a:ext cx="7295569" cy="413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ts val="44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С 1991 года работал в </a:t>
            </a:r>
            <a:r>
              <a:rPr kumimoji="0" lang="ru-RU" sz="3200" b="0" i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управлении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сельского хозяйства и продовольствия Ульяновского района </a:t>
            </a:r>
            <a:r>
              <a:rPr kumimoji="0" lang="ru-RU" sz="3200" b="0" i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главным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инженером, а с </a:t>
            </a:r>
            <a:r>
              <a:rPr kumimoji="0" lang="ru-RU" sz="3200" b="0" i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1995 года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– первым заместителем </a:t>
            </a:r>
            <a:r>
              <a:rPr kumimoji="0" lang="ru-RU" sz="3200" b="0" i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главы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района – начальником управления.</a:t>
            </a:r>
            <a:endParaRPr kumimoji="0" lang="en-US" sz="3200" b="0" i="0" u="none" strike="noStrike" kern="1200" cap="none" spc="29" normalizeH="0" baseline="0" noProof="0" dirty="0">
              <a:ln>
                <a:noFill/>
              </a:ln>
              <a:solidFill>
                <a:srgbClr val="524C4C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99BAFF8-3FD7-4D13-8E54-F2D6BBB6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9294" y="3182153"/>
            <a:ext cx="7057786" cy="460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430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Биография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8676876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7" name="TextBox 7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5094523" y="6593760"/>
            <a:ext cx="4754215" cy="574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Ранние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годы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90CAB5-F3C6-4C4C-BB5E-130A6FACEA00}"/>
              </a:ext>
            </a:extLst>
          </p:cNvPr>
          <p:cNvSpPr txBox="1"/>
          <p:nvPr/>
        </p:nvSpPr>
        <p:spPr>
          <a:xfrm>
            <a:off x="2265037" y="2781700"/>
            <a:ext cx="14866852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lnSpc>
                <a:spcPts val="4499"/>
              </a:lnSpc>
              <a:defRPr/>
            </a:pP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Имея богатый управленческий опыт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, А.И. Якунин,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в должности заместителя генерального </a:t>
            </a:r>
            <a:r>
              <a:rPr lang="ru-RU" sz="3200" spc="11" dirty="0" smtClean="0">
                <a:solidFill>
                  <a:srgbClr val="524C4C"/>
                </a:solidFill>
                <a:latin typeface="Lora"/>
              </a:rPr>
              <a:t>директора ООО 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«</a:t>
            </a:r>
            <a:r>
              <a:rPr lang="ru-RU" sz="3200" spc="11" dirty="0" err="1">
                <a:solidFill>
                  <a:srgbClr val="524C4C"/>
                </a:solidFill>
                <a:latin typeface="Lora"/>
              </a:rPr>
              <a:t>Стройпластмасс</a:t>
            </a:r>
            <a:r>
              <a:rPr lang="ru-RU" sz="3200" spc="11" dirty="0">
                <a:solidFill>
                  <a:srgbClr val="524C4C"/>
                </a:solidFill>
                <a:latin typeface="Lora"/>
              </a:rPr>
              <a:t>»,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ведущего предприятия Ульяновской </a:t>
            </a:r>
            <a:r>
              <a:rPr kumimoji="0" lang="ru-RU" sz="3200" b="0" i="0" u="none" strike="noStrike" kern="1200" cap="none" spc="11" normalizeH="0" baseline="0" noProof="0" dirty="0" smtClean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области, </a:t>
            </a:r>
            <a:r>
              <a:rPr kumimoji="0" lang="ru-RU" sz="3200" b="0" i="0" u="none" strike="noStrike" kern="1200" cap="none" spc="11" normalizeH="0" baseline="0" noProof="0" dirty="0">
                <a:ln>
                  <a:noFill/>
                </a:ln>
                <a:solidFill>
                  <a:srgbClr val="524C4C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активно развивал сельскохозяйственное производство организации.</a:t>
            </a:r>
            <a:endParaRPr kumimoji="0" lang="en-US" sz="3200" b="0" i="0" u="none" strike="noStrike" kern="1200" cap="none" spc="29" normalizeH="0" baseline="0" noProof="0" dirty="0">
              <a:ln>
                <a:noFill/>
              </a:ln>
              <a:solidFill>
                <a:srgbClr val="524C4C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107CC94-D190-4923-99D0-D0DEE703C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9796" y="5359518"/>
            <a:ext cx="7037334" cy="454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285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>
                <a:solidFill>
                  <a:srgbClr val="524C4C"/>
                </a:solidFill>
                <a:latin typeface="Lora"/>
              </a:rPr>
              <a:t>Биография</a:t>
            </a: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8464458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7" name="TextBox 7"/>
          <p:cNvSpPr txBox="1"/>
          <p:nvPr/>
        </p:nvSpPr>
        <p:spPr>
          <a:xfrm rot="5400000">
            <a:off x="13998122" y="5753240"/>
            <a:ext cx="6303726" cy="574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>
                <a:solidFill>
                  <a:srgbClr val="524C4C"/>
                </a:solidFill>
                <a:latin typeface="Lora"/>
              </a:rPr>
              <a:t>Научная деятельность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19773" y="4127285"/>
            <a:ext cx="13959295" cy="2267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Решением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диссертационного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совета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Самарской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государственной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сельскохозяйственной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академии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и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Высшей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аттестационной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комиссии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Министерства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образования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и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науки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РФ в 2006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году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ему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присуждена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ученая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степень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кандидата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сельскохозяйственных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наук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9D718FF-74DF-491F-ADEB-5CE065A9480F}"/>
              </a:ext>
            </a:extLst>
          </p:cNvPr>
          <p:cNvSpPr/>
          <p:nvPr/>
        </p:nvSpPr>
        <p:spPr>
          <a:xfrm>
            <a:off x="1674055" y="2471018"/>
            <a:ext cx="14005014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524C4C"/>
                </a:solidFill>
                <a:latin typeface="Lora" panose="020B0604020202020204" charset="-52"/>
              </a:rPr>
              <a:t>В 1991 году А.И. Якунин успешно закончил Ульяновский сельскохозяйственный институт  по специальности «Механизация сельского хозяйства».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86C09EC-78D2-40CA-9F5F-102465B9E492}"/>
              </a:ext>
            </a:extLst>
          </p:cNvPr>
          <p:cNvSpPr/>
          <p:nvPr/>
        </p:nvSpPr>
        <p:spPr>
          <a:xfrm>
            <a:off x="1674054" y="6562932"/>
            <a:ext cx="14053627" cy="2930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lnSpc>
                <a:spcPts val="4499"/>
              </a:lnSpc>
            </a:pP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Александр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Иванович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занимался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преподавательской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деятельностью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,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организацией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конференций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и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семинаров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по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вопросам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,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касающимся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вопросов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развития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сельского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хозяйства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в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области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, а в 2018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году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приказом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Министерства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образования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и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науки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РФ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ему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присвоено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ученое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звание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 panose="020B0604020202020204" charset="-52"/>
              </a:rPr>
              <a:t>доцента</a:t>
            </a:r>
            <a:r>
              <a:rPr lang="en-US" sz="3200" spc="29" dirty="0">
                <a:solidFill>
                  <a:srgbClr val="524C4C"/>
                </a:solidFill>
                <a:latin typeface="Lora" panose="020B0604020202020204" charset="-5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Биография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745949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7" name="TextBox 7"/>
          <p:cNvSpPr txBox="1"/>
          <p:nvPr/>
        </p:nvSpPr>
        <p:spPr>
          <a:xfrm rot="5400000">
            <a:off x="14054709" y="5127253"/>
            <a:ext cx="6784420" cy="11687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благо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области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1050" y="2572983"/>
            <a:ext cx="8337956" cy="5731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323850" lvl="1" algn="just">
              <a:lnSpc>
                <a:spcPts val="4499"/>
              </a:lnSpc>
            </a:pP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В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 2003</a:t>
            </a: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-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2010 г</a:t>
            </a: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одах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 </a:t>
            </a:r>
            <a:r>
              <a:rPr lang="ru-RU" sz="3200" spc="29" dirty="0">
                <a:solidFill>
                  <a:srgbClr val="524C4C"/>
                </a:solidFill>
                <a:latin typeface="Lora"/>
              </a:rPr>
              <a:t>возглавлял агропромышленный комплекс Ульяновской области. </a:t>
            </a:r>
          </a:p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endParaRPr lang="ru-RU" sz="3200" spc="29" dirty="0">
              <a:solidFill>
                <a:srgbClr val="524C4C"/>
              </a:solidFill>
              <a:latin typeface="Lora"/>
            </a:endParaRPr>
          </a:p>
          <a:p>
            <a:pPr marL="323850" lvl="1" algn="just">
              <a:lnSpc>
                <a:spcPts val="4499"/>
              </a:lnSpc>
            </a:pPr>
            <a:r>
              <a:rPr lang="ru-RU" sz="3200" spc="29" dirty="0">
                <a:solidFill>
                  <a:srgbClr val="524C4C"/>
                </a:solidFill>
                <a:latin typeface="Lora"/>
              </a:rPr>
              <a:t>В результате была произведена закупка сельскохозяйственной техники, созданы мобильные отряды. В следствии чего вовлечено в оборот более 50 % ранее неиспользуемых земель региона.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D640988-CDD6-4EA4-8B26-659943874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1351" y="3238500"/>
            <a:ext cx="6216875" cy="414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Биография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8169997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7" name="TextBox 7"/>
          <p:cNvSpPr txBox="1"/>
          <p:nvPr/>
        </p:nvSpPr>
        <p:spPr>
          <a:xfrm rot="5400000">
            <a:off x="14054709" y="5127253"/>
            <a:ext cx="6784420" cy="11687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благо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области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1049" y="2572983"/>
            <a:ext cx="8852409" cy="6309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323850" lvl="1" algn="just">
              <a:lnSpc>
                <a:spcPts val="4499"/>
              </a:lnSpc>
            </a:pPr>
            <a:r>
              <a:rPr lang="ru-RU" sz="3200" spc="29" dirty="0">
                <a:solidFill>
                  <a:srgbClr val="524C4C"/>
                </a:solidFill>
                <a:latin typeface="Lora"/>
              </a:rPr>
              <a:t>При его непосредственном участии был организован и проводится до сих пор ежегодный региональный форум «День поля», на котором представлены достижения агропромышленного комплекса. </a:t>
            </a:r>
          </a:p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endParaRPr lang="ru-RU" sz="3200" spc="29" dirty="0">
              <a:solidFill>
                <a:srgbClr val="524C4C"/>
              </a:solidFill>
              <a:latin typeface="Lora"/>
            </a:endParaRPr>
          </a:p>
          <a:p>
            <a:pPr marL="323850" lvl="1" algn="just">
              <a:lnSpc>
                <a:spcPts val="4499"/>
              </a:lnSpc>
            </a:pPr>
            <a:r>
              <a:rPr lang="ru-RU" sz="3200" spc="29" dirty="0">
                <a:solidFill>
                  <a:srgbClr val="524C4C"/>
                </a:solidFill>
                <a:latin typeface="Lora"/>
              </a:rPr>
              <a:t>Сельхозпроизводители Ульяновской области впервые начали участвовать в международных сельскохозяйственных выставках. </a:t>
            </a:r>
            <a:endParaRPr lang="en-US" sz="3200" spc="29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01739" y="6736484"/>
            <a:ext cx="6364327" cy="24622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Председатель ЗСО Б. Зотов, министр сельского хозяйства Ульяновской </a:t>
            </a:r>
            <a:r>
              <a:rPr lang="ru-RU" sz="2000" spc="288" dirty="0" smtClean="0">
                <a:solidFill>
                  <a:srgbClr val="524C4C"/>
                </a:solidFill>
                <a:latin typeface="Lora Italics"/>
              </a:rPr>
              <a:t>области </a:t>
            </a:r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А. </a:t>
            </a:r>
            <a:r>
              <a:rPr lang="ru-RU" sz="2000" spc="288" dirty="0" err="1">
                <a:solidFill>
                  <a:srgbClr val="524C4C"/>
                </a:solidFill>
                <a:latin typeface="Lora Italics"/>
              </a:rPr>
              <a:t>Чепухин</a:t>
            </a:r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,   Губернатор Ульяновской </a:t>
            </a:r>
            <a:r>
              <a:rPr lang="ru-RU" sz="2000" spc="288" dirty="0" smtClean="0">
                <a:solidFill>
                  <a:srgbClr val="524C4C"/>
                </a:solidFill>
                <a:latin typeface="Lora Italics"/>
              </a:rPr>
              <a:t>области </a:t>
            </a:r>
            <a:endParaRPr lang="ru-RU" sz="2000" spc="288" dirty="0">
              <a:solidFill>
                <a:srgbClr val="524C4C"/>
              </a:solidFill>
              <a:latin typeface="Lora Italics"/>
            </a:endParaRPr>
          </a:p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С. Морозов,  замгубернатора А. Якунин  на празднике "День поля", </a:t>
            </a:r>
          </a:p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10 июня 2011 г.,  </a:t>
            </a:r>
          </a:p>
          <a:p>
            <a:pPr algn="ctr"/>
            <a:r>
              <a:rPr lang="ru-RU" sz="2000" spc="288" dirty="0">
                <a:solidFill>
                  <a:srgbClr val="524C4C"/>
                </a:solidFill>
                <a:latin typeface="Lora Italics"/>
              </a:rPr>
              <a:t>близ села </a:t>
            </a:r>
            <a:r>
              <a:rPr lang="ru-RU" sz="2000" spc="288" dirty="0" err="1">
                <a:solidFill>
                  <a:srgbClr val="524C4C"/>
                </a:solidFill>
                <a:latin typeface="Lora Italics"/>
              </a:rPr>
              <a:t>Карлинское</a:t>
            </a:r>
            <a:endParaRPr lang="en-US" sz="2000" spc="288" dirty="0">
              <a:solidFill>
                <a:srgbClr val="524C4C"/>
              </a:solidFill>
              <a:latin typeface="Lora Itali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F709C8D-B50A-4B5F-8366-4169FCEA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084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6279" y="2784041"/>
            <a:ext cx="5570789" cy="371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401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68592" y="102870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10919036" y="1297261"/>
            <a:ext cx="5943517" cy="10697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dirty="0" err="1">
                <a:solidFill>
                  <a:srgbClr val="524C4C"/>
                </a:solidFill>
                <a:latin typeface="Lora"/>
              </a:rPr>
              <a:t>Биография</a:t>
            </a:r>
            <a:endParaRPr lang="en-US" sz="7500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83346" y="1798810"/>
            <a:ext cx="1290708" cy="1290708"/>
          </a:xfrm>
          <a:prstGeom prst="rect">
            <a:avLst/>
          </a:prstGeom>
          <a:solidFill>
            <a:srgbClr val="C0E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1028700" y="1028700"/>
            <a:ext cx="45719" cy="7620000"/>
          </a:xfrm>
          <a:prstGeom prst="rect">
            <a:avLst/>
          </a:prstGeom>
          <a:solidFill>
            <a:srgbClr val="524C4C"/>
          </a:solidFill>
        </p:spPr>
      </p:sp>
      <p:sp>
        <p:nvSpPr>
          <p:cNvPr id="6" name="TextBox 6"/>
          <p:cNvSpPr txBox="1"/>
          <p:nvPr/>
        </p:nvSpPr>
        <p:spPr>
          <a:xfrm>
            <a:off x="1995700" y="-1976315"/>
            <a:ext cx="16292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spc="17">
                <a:solidFill>
                  <a:srgbClr val="524C4C"/>
                </a:solidFill>
                <a:latin typeface="Lora Italics"/>
              </a:rPr>
              <a:t>Александр Иванович Якунин </a:t>
            </a:r>
          </a:p>
        </p:txBody>
      </p:sp>
      <p:sp>
        <p:nvSpPr>
          <p:cNvPr id="7" name="TextBox 7"/>
          <p:cNvSpPr txBox="1"/>
          <p:nvPr/>
        </p:nvSpPr>
        <p:spPr>
          <a:xfrm rot="5400000">
            <a:off x="14054709" y="5127253"/>
            <a:ext cx="6784420" cy="11687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22"/>
              </a:lnSpc>
            </a:pP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Работа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на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благо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373" spc="404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373" spc="404" dirty="0" err="1">
                <a:solidFill>
                  <a:srgbClr val="524C4C"/>
                </a:solidFill>
                <a:latin typeface="Lora"/>
              </a:rPr>
              <a:t>области</a:t>
            </a:r>
            <a:endParaRPr lang="en-US" sz="3373" spc="404" dirty="0">
              <a:solidFill>
                <a:srgbClr val="524C4C"/>
              </a:solidFill>
              <a:latin typeface="Lor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1050" y="2572983"/>
            <a:ext cx="6632350" cy="5731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781050" lvl="1" indent="-457200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В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 2010</a:t>
            </a: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-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2013 г</a:t>
            </a: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одах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занимал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должность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первого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заместителя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председателя</a:t>
            </a:r>
            <a:r>
              <a:rPr lang="ru-RU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Правительства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 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Ульяновской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области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.</a:t>
            </a:r>
            <a:endParaRPr lang="ru-RU" sz="3200" spc="29" dirty="0">
              <a:solidFill>
                <a:srgbClr val="524C4C"/>
              </a:solidFill>
              <a:latin typeface="Lora"/>
            </a:endParaRPr>
          </a:p>
          <a:p>
            <a:pPr marL="647700" lvl="1" indent="-323850" algn="just">
              <a:lnSpc>
                <a:spcPts val="4499"/>
              </a:lnSpc>
              <a:buFont typeface="Arial"/>
              <a:buChar char="•"/>
            </a:pPr>
            <a:endParaRPr lang="en-US" sz="3200" spc="29" dirty="0">
              <a:solidFill>
                <a:srgbClr val="524C4C"/>
              </a:solidFill>
              <a:latin typeface="Lora"/>
            </a:endParaRPr>
          </a:p>
          <a:p>
            <a:pPr marL="781050" lvl="1" indent="-457200">
              <a:lnSpc>
                <a:spcPts val="4499"/>
              </a:lnSpc>
              <a:buFont typeface="Arial" panose="020B0604020202020204" pitchFamily="34" charset="0"/>
              <a:buChar char="•"/>
            </a:pP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В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 2013</a:t>
            </a: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-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2017 г</a:t>
            </a:r>
            <a:r>
              <a:rPr lang="ru-RU" sz="3200" spc="29" dirty="0" smtClean="0">
                <a:solidFill>
                  <a:srgbClr val="524C4C"/>
                </a:solidFill>
                <a:latin typeface="Lora"/>
              </a:rPr>
              <a:t>одах</a:t>
            </a:r>
            <a:r>
              <a:rPr lang="en-US" sz="3200" spc="29" dirty="0" smtClean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являлся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Первым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заместителем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</a:t>
            </a:r>
            <a:r>
              <a:rPr lang="en-US" sz="3200" spc="29" dirty="0" err="1">
                <a:solidFill>
                  <a:srgbClr val="524C4C"/>
                </a:solidFill>
                <a:latin typeface="Lora"/>
              </a:rPr>
              <a:t>Губернатора</a:t>
            </a:r>
            <a:r>
              <a:rPr lang="en-US" sz="3200" spc="29" dirty="0">
                <a:solidFill>
                  <a:srgbClr val="524C4C"/>
                </a:solidFill>
                <a:latin typeface="Lora"/>
              </a:rPr>
              <a:t> Ульяновской области.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5A2DA18-7FEF-4320-885F-A10BCB35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7103" y="3066658"/>
            <a:ext cx="6760786" cy="451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3621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9791</TotalTime>
  <Words>1549</Words>
  <Application>Microsoft Office PowerPoint</Application>
  <PresentationFormat>Произвольный</PresentationFormat>
  <Paragraphs>142</Paragraphs>
  <Slides>27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Lora Bold</vt:lpstr>
      <vt:lpstr>Lora Italics</vt:lpstr>
      <vt:lpstr>Lora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Places to Travel Presentation</dc:title>
  <dc:creator>Лада</dc:creator>
  <cp:lastModifiedBy>Olga Brenduk</cp:lastModifiedBy>
  <cp:revision>96</cp:revision>
  <dcterms:created xsi:type="dcterms:W3CDTF">2006-08-16T00:00:00Z</dcterms:created>
  <dcterms:modified xsi:type="dcterms:W3CDTF">2020-10-09T09:24:58Z</dcterms:modified>
  <dc:identifier>DAEAQSCGP6s</dc:identifier>
</cp:coreProperties>
</file>