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3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4"/>
            <p14:sldId id="265"/>
            <p14:sldId id="266"/>
            <p14:sldId id="267"/>
            <p14:sldId id="268"/>
            <p14:sldId id="263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F3F0ED"/>
    <a:srgbClr val="E1DAD2"/>
    <a:srgbClr val="FEFEFE"/>
    <a:srgbClr val="C1C9CD"/>
    <a:srgbClr val="7C96A3"/>
    <a:srgbClr val="FFFFFF"/>
    <a:srgbClr val="003374"/>
    <a:srgbClr val="385592"/>
    <a:srgbClr val="173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>
        <p:scale>
          <a:sx n="121" d="100"/>
          <a:sy n="121" d="100"/>
        </p:scale>
        <p:origin x="-134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34429" y="3299021"/>
            <a:ext cx="5467281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C00000"/>
                </a:solidFill>
              </a:rPr>
              <a:t>Цифровая экономика на уровне </a:t>
            </a:r>
            <a:r>
              <a:rPr lang="ru-RU" b="1" dirty="0" smtClean="0">
                <a:solidFill>
                  <a:srgbClr val="C00000"/>
                </a:solidFill>
              </a:rPr>
              <a:t>муниципалитета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9939" y="4272455"/>
            <a:ext cx="3668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Муниципальное образование</a:t>
            </a:r>
          </a:p>
          <a:p>
            <a:pPr algn="ctr"/>
            <a:r>
              <a:rPr lang="ru-RU" sz="2800" b="1" dirty="0" smtClean="0"/>
              <a:t>«Карсунский район»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38" y="412267"/>
            <a:ext cx="8042383" cy="4889709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600" b="1" dirty="0" smtClean="0"/>
              <a:t>Повысить эффективность муниципалитета </a:t>
            </a:r>
          </a:p>
          <a:p>
            <a:pPr marL="0" indent="0" algn="ctr">
              <a:buNone/>
            </a:pPr>
            <a:r>
              <a:rPr lang="ru-RU" sz="3600" b="1" dirty="0" smtClean="0"/>
              <a:t>при </a:t>
            </a:r>
            <a:r>
              <a:rPr lang="ru-RU" sz="3600" b="1" dirty="0"/>
              <a:t>постоянно растущей </a:t>
            </a:r>
            <a:r>
              <a:rPr lang="ru-RU" sz="3600" b="1" dirty="0" smtClean="0"/>
              <a:t>нагрузке, </a:t>
            </a:r>
          </a:p>
          <a:p>
            <a:pPr marL="0" indent="0" algn="ctr">
              <a:buNone/>
            </a:pPr>
            <a:r>
              <a:rPr lang="ru-RU" sz="3600" b="1" dirty="0" smtClean="0"/>
              <a:t>без </a:t>
            </a:r>
            <a:r>
              <a:rPr lang="ru-RU" sz="3600" b="1" dirty="0"/>
              <a:t>увеличением количества </a:t>
            </a:r>
            <a:r>
              <a:rPr lang="ru-RU" sz="3600" b="1" dirty="0" smtClean="0"/>
              <a:t>сотрудников, используя направления цифровой экономики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685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</a:t>
            </a:r>
            <a:r>
              <a:rPr lang="ru-RU" dirty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Найти решение проблемы: </a:t>
            </a:r>
            <a:r>
              <a:rPr lang="ru-RU" b="1" dirty="0"/>
              <a:t>при постоянно растущей нагрузке на муниципалитет повысить его эффективность более чем на 38 %, без увеличением количества сотрудников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65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</a:t>
            </a:r>
            <a:r>
              <a:rPr lang="ru-RU" dirty="0"/>
              <a:t>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Анализ внедрения 3 направлений цифровой экономики на уровне муниципалитета: </a:t>
            </a:r>
          </a:p>
          <a:p>
            <a:pPr>
              <a:buFontTx/>
              <a:buChar char="-"/>
            </a:pPr>
            <a:r>
              <a:rPr lang="ru-RU" b="1" dirty="0" smtClean="0"/>
              <a:t>ИНФОРМАЦИОННАЯ ИНФРАСТРУКТУРА</a:t>
            </a:r>
          </a:p>
          <a:p>
            <a:pPr>
              <a:buFontTx/>
              <a:buChar char="-"/>
            </a:pPr>
            <a:r>
              <a:rPr lang="ru-RU" b="1" dirty="0"/>
              <a:t>ИНФОРМАЦИОННАЯ </a:t>
            </a:r>
            <a:r>
              <a:rPr lang="ru-RU" b="1" dirty="0" smtClean="0"/>
              <a:t>БЕЗОПАСНОСТЬ</a:t>
            </a:r>
          </a:p>
          <a:p>
            <a:pPr>
              <a:buFontTx/>
              <a:buChar char="-"/>
            </a:pPr>
            <a:r>
              <a:rPr lang="ru-RU" b="1" dirty="0"/>
              <a:t>ЦИФРОВОЕ </a:t>
            </a:r>
            <a:r>
              <a:rPr lang="ru-RU" b="1" dirty="0" smtClean="0"/>
              <a:t>ГОСУПРАВЛЕНИЕ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Анализ муниципалитета </a:t>
            </a:r>
            <a:r>
              <a:rPr lang="en-US" dirty="0"/>
              <a:t>LEAN SMART </a:t>
            </a:r>
            <a:r>
              <a:rPr lang="en-US" dirty="0" smtClean="0"/>
              <a:t>CITY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87" y="4262341"/>
            <a:ext cx="7693572" cy="229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9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Механизмы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подборка готовых кейсов </a:t>
            </a:r>
            <a:r>
              <a:rPr lang="ru-RU" dirty="0"/>
              <a:t>с наименьшими кадровыми и финансовыми требованиями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83" y="2069466"/>
            <a:ext cx="7827580" cy="440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0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16" y="320863"/>
            <a:ext cx="7886698" cy="9987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ВНЕДРЕНИЕ ЕДИНОГО РЕШЕНИЯ </a:t>
            </a:r>
            <a:r>
              <a:rPr lang="ru-RU" b="1" dirty="0"/>
              <a:t>- СОЗДАНИЕ «ЭЛЕКТРОННОГО МУНИЦИПАЛИТЕТА»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215" y="1644344"/>
            <a:ext cx="5039054" cy="231754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84" y="4099034"/>
            <a:ext cx="4842679" cy="2272333"/>
          </a:xfrm>
        </p:spPr>
      </p:pic>
    </p:spTree>
    <p:extLst>
      <p:ext uri="{BB962C8B-B14F-4D97-AF65-F5344CB8AC3E}">
        <p14:creationId xmlns:p14="http://schemas.microsoft.com/office/powerpoint/2010/main" val="10954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Участники </a:t>
            </a:r>
            <a:r>
              <a:rPr lang="ru-RU" dirty="0"/>
              <a:t>проекта </a:t>
            </a:r>
            <a:endParaRPr lang="en-US" dirty="0"/>
          </a:p>
        </p:txBody>
      </p:sp>
      <p:grpSp>
        <p:nvGrpSpPr>
          <p:cNvPr id="37" name="Group 2"/>
          <p:cNvGrpSpPr>
            <a:grpSpLocks/>
          </p:cNvGrpSpPr>
          <p:nvPr/>
        </p:nvGrpSpPr>
        <p:grpSpPr bwMode="auto">
          <a:xfrm>
            <a:off x="2069802" y="4277831"/>
            <a:ext cx="5105400" cy="555625"/>
            <a:chOff x="1248" y="1440"/>
            <a:chExt cx="3216" cy="350"/>
          </a:xfrm>
        </p:grpSpPr>
        <p:sp>
          <p:nvSpPr>
            <p:cNvPr id="38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" name="Text Box 5"/>
            <p:cNvSpPr txBox="1">
              <a:spLocks noChangeArrowheads="1"/>
            </p:cNvSpPr>
            <p:nvPr/>
          </p:nvSpPr>
          <p:spPr bwMode="gray">
            <a:xfrm>
              <a:off x="1881" y="1470"/>
              <a:ext cx="8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Эксперты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2069802" y="1763231"/>
            <a:ext cx="6561140" cy="555625"/>
            <a:chOff x="1248" y="2030"/>
            <a:chExt cx="4133" cy="350"/>
          </a:xfrm>
        </p:grpSpPr>
        <p:sp>
          <p:nvSpPr>
            <p:cNvPr id="43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/>
          </p:nvSpPr>
          <p:spPr bwMode="gray">
            <a:xfrm>
              <a:off x="1864" y="2042"/>
              <a:ext cx="35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Администрация МО «Карсунский район»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7" name="Group 12"/>
          <p:cNvGrpSpPr>
            <a:grpSpLocks/>
          </p:cNvGrpSpPr>
          <p:nvPr/>
        </p:nvGrpSpPr>
        <p:grpSpPr bwMode="auto">
          <a:xfrm>
            <a:off x="2069802" y="2601431"/>
            <a:ext cx="5375275" cy="555625"/>
            <a:chOff x="1248" y="2640"/>
            <a:chExt cx="3386" cy="350"/>
          </a:xfrm>
        </p:grpSpPr>
        <p:sp>
          <p:nvSpPr>
            <p:cNvPr id="48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0" name="Text Box 15"/>
            <p:cNvSpPr txBox="1">
              <a:spLocks noChangeArrowheads="1"/>
            </p:cNvSpPr>
            <p:nvPr/>
          </p:nvSpPr>
          <p:spPr bwMode="gray">
            <a:xfrm>
              <a:off x="1881" y="2666"/>
              <a:ext cx="27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Компании разработчики кейсов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52" name="Group 17"/>
          <p:cNvGrpSpPr>
            <a:grpSpLocks/>
          </p:cNvGrpSpPr>
          <p:nvPr/>
        </p:nvGrpSpPr>
        <p:grpSpPr bwMode="auto">
          <a:xfrm>
            <a:off x="2069802" y="3439631"/>
            <a:ext cx="5105400" cy="555625"/>
            <a:chOff x="1248" y="3230"/>
            <a:chExt cx="3216" cy="350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gray">
            <a:xfrm>
              <a:off x="1881" y="3266"/>
              <a:ext cx="10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Население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57" name="Group 22"/>
          <p:cNvGrpSpPr>
            <a:grpSpLocks/>
          </p:cNvGrpSpPr>
          <p:nvPr/>
        </p:nvGrpSpPr>
        <p:grpSpPr bwMode="auto">
          <a:xfrm>
            <a:off x="2069804" y="5106506"/>
            <a:ext cx="6702431" cy="555625"/>
            <a:chOff x="1248" y="3230"/>
            <a:chExt cx="4222" cy="350"/>
          </a:xfrm>
        </p:grpSpPr>
        <p:sp>
          <p:nvSpPr>
            <p:cNvPr id="58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gray">
            <a:xfrm>
              <a:off x="1923" y="3244"/>
              <a:ext cx="35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Региональные министерства и ведомства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</a:t>
            </a:r>
            <a:r>
              <a:rPr lang="ru-RU" dirty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Экономические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Тотальное </a:t>
            </a:r>
            <a:r>
              <a:rPr lang="ru-RU" sz="1400" dirty="0"/>
              <a:t>выявление запаса производительности (от 30% в каждом процессе, в среднем более 100%)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Разработка/внедрение </a:t>
            </a:r>
            <a:r>
              <a:rPr lang="ru-RU" sz="1400" dirty="0"/>
              <a:t>ИТ решений на основе счетных показателей: частота использования, объем потерь времени и точности данных (при отсутствии системы учета городского хозяйства потери времени за месяц – 140 лет, в типовых ответах – более 100 лет)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Оптимизация </a:t>
            </a:r>
            <a:r>
              <a:rPr lang="ru-RU" sz="1400" dirty="0"/>
              <a:t>бюджетных затрат – затраты есть уже сейчас, их можно и нужно выявить и перераспределить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Экономия </a:t>
            </a:r>
            <a:r>
              <a:rPr lang="ru-RU" sz="1400" dirty="0"/>
              <a:t>бюджета </a:t>
            </a:r>
            <a:endParaRPr lang="ru-RU" sz="1400" dirty="0" smtClean="0"/>
          </a:p>
          <a:p>
            <a:r>
              <a:rPr lang="ru-RU" sz="1400" dirty="0" smtClean="0"/>
              <a:t>Управленческие </a:t>
            </a:r>
          </a:p>
          <a:p>
            <a:pPr>
              <a:buFontTx/>
              <a:buChar char="-"/>
            </a:pPr>
            <a:r>
              <a:rPr lang="ru-RU" sz="1400" dirty="0" smtClean="0"/>
              <a:t>Решение </a:t>
            </a:r>
            <a:r>
              <a:rPr lang="ru-RU" sz="1400" dirty="0"/>
              <a:t>вопроса с сопротивлением и гарантированным внедрением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Визуализацию </a:t>
            </a:r>
            <a:r>
              <a:rPr lang="ru-RU" sz="1400" dirty="0"/>
              <a:t>и быструю проверку/правку процессов </a:t>
            </a:r>
            <a:endParaRPr lang="ru-RU" sz="1400" dirty="0" smtClean="0"/>
          </a:p>
          <a:p>
            <a:r>
              <a:rPr lang="ru-RU" sz="1400" dirty="0" smtClean="0"/>
              <a:t>Цифровые </a:t>
            </a:r>
          </a:p>
          <a:p>
            <a:pPr>
              <a:buFontTx/>
              <a:buChar char="-"/>
            </a:pPr>
            <a:r>
              <a:rPr lang="ru-RU" sz="1400" dirty="0" smtClean="0"/>
              <a:t>Цифровая </a:t>
            </a:r>
            <a:r>
              <a:rPr lang="ru-RU" sz="1400" dirty="0"/>
              <a:t>процессная копия, доступная для ежедневной работы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Четкое </a:t>
            </a:r>
            <a:r>
              <a:rPr lang="ru-RU" sz="1400" dirty="0"/>
              <a:t>понимание - какие требования предъявить к поставщикам ПО и ИТ решений: наборы данных, интеграционные возможности, функционал личных </a:t>
            </a:r>
            <a:r>
              <a:rPr lang="ru-RU" sz="1400" dirty="0" smtClean="0"/>
              <a:t>кабинетов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9018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28" y="2816509"/>
            <a:ext cx="7869890" cy="488970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Данный проект позволяет решить главную проблему: при постоянно растущей нагрузке на муниципалитет повысить его эффективность более чем на 38 %, без увеличением количества сотрудников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52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267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Цель</vt:lpstr>
      <vt:lpstr>Задачи проекта</vt:lpstr>
      <vt:lpstr>Реализация проекта </vt:lpstr>
      <vt:lpstr>Механизмы решения</vt:lpstr>
      <vt:lpstr>ВНЕДРЕНИЕ ЕДИНОГО РЕШЕНИЯ - СОЗДАНИЕ «ЭЛЕКТРОННОГО МУНИЦИПАЛИТЕТА»</vt:lpstr>
      <vt:lpstr>Участники проекта </vt:lpstr>
      <vt:lpstr>Эффективность проекта</vt:lpstr>
      <vt:lpstr>Эффективность проекта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Asket</cp:lastModifiedBy>
  <cp:revision>144</cp:revision>
  <dcterms:created xsi:type="dcterms:W3CDTF">2016-11-18T14:12:19Z</dcterms:created>
  <dcterms:modified xsi:type="dcterms:W3CDTF">2019-10-04T06:18:59Z</dcterms:modified>
</cp:coreProperties>
</file>