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66" r:id="rId8"/>
    <p:sldId id="267" r:id="rId9"/>
    <p:sldId id="264" r:id="rId10"/>
    <p:sldId id="268" r:id="rId11"/>
    <p:sldId id="265" r:id="rId12"/>
  </p:sldIdLst>
  <p:sldSz cx="9144000" cy="6858000" type="screen4x3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6056" autoAdjust="0"/>
  </p:normalViewPr>
  <p:slideViewPr>
    <p:cSldViewPr>
      <p:cViewPr varScale="1">
        <p:scale>
          <a:sx n="107" d="100"/>
          <a:sy n="107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4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7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24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6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1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8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5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4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7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2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7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7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8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81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8206" cy="41764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переподготовки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государственного и муниципального управления»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МАГУ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ежегодного областного конкурса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"Лучшие во власти"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«АРТ - провинция»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ежегодного областного конкурса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"Лучшие во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власти«</a:t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специалист органа местного самоуправления муниципального образования Ульяновской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«АРТ - провинция»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932040" y="4437112"/>
            <a:ext cx="4104456" cy="2160240"/>
          </a:xfrm>
        </p:spPr>
        <p:txBody>
          <a:bodyPr>
            <a:normAutofit/>
          </a:bodyPr>
          <a:lstStyle/>
          <a:p>
            <a:pPr algn="r">
              <a:lnSpc>
                <a:spcPct val="30000"/>
              </a:lnSpc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3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Автор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		   </a:t>
            </a:r>
          </a:p>
          <a:p>
            <a:pPr>
              <a:lnSpc>
                <a:spcPct val="30000"/>
              </a:lnSpc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Микеева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Регина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Рашидовна</a:t>
            </a:r>
          </a:p>
          <a:p>
            <a:pPr>
              <a:lnSpc>
                <a:spcPct val="3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Консультант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социального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>
              <a:lnSpc>
                <a:spcPct val="3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>
              <a:lnSpc>
                <a:spcPct val="3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00" l="9346" r="9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" y="1809773"/>
            <a:ext cx="2914006" cy="30637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100000" l="9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92916"/>
            <a:ext cx="2340366" cy="2340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41" b="95455" l="9091" r="92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39" y="1997618"/>
            <a:ext cx="1676400" cy="2724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2" b="58621" l="0" r="98721">
                        <a14:foregroundMark x1="23488" y1="26552" x2="23488" y2="26552"/>
                        <a14:foregroundMark x1="14070" y1="50000" x2="14070" y2="50000"/>
                        <a14:foregroundMark x1="10581" y1="54138" x2="10581" y2="54138"/>
                        <a14:foregroundMark x1="31977" y1="43793" x2="31977" y2="43793"/>
                        <a14:foregroundMark x1="33372" y1="43448" x2="33372" y2="43448"/>
                        <a14:foregroundMark x1="32442" y1="34310" x2="32442" y2="34310"/>
                        <a14:foregroundMark x1="36860" y1="34828" x2="36860" y2="34828"/>
                        <a14:foregroundMark x1="37326" y1="38448" x2="37326" y2="38448"/>
                        <a14:foregroundMark x1="86628" y1="43448" x2="86628" y2="43448"/>
                        <a14:foregroundMark x1="93837" y1="53621" x2="93837" y2="53621"/>
                        <a14:foregroundMark x1="87558" y1="54655" x2="87558" y2="54655"/>
                        <a14:foregroundMark x1="85581" y1="54310" x2="86163" y2="54310"/>
                        <a14:foregroundMark x1="83721" y1="56379" x2="83721" y2="56379"/>
                        <a14:foregroundMark x1="42674" y1="41897" x2="42674" y2="41897"/>
                        <a14:foregroundMark x1="45116" y1="29310" x2="45116" y2="29310"/>
                        <a14:foregroundMark x1="51744" y1="57241" x2="51744" y2="57241"/>
                        <a14:foregroundMark x1="55581" y1="56379" x2="55581" y2="56379"/>
                        <a14:foregroundMark x1="56047" y1="56379" x2="56047" y2="56379"/>
                        <a14:foregroundMark x1="74884" y1="55345" x2="74884" y2="55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077072"/>
            <a:ext cx="6970088" cy="47007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4" b="99578" l="4070" r="95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35" y="0"/>
            <a:ext cx="1777365" cy="24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Ожидаемый результат                  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8" y="2153251"/>
            <a:ext cx="46037" cy="30547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412776"/>
            <a:ext cx="77042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Количественные показатели: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пятисот молодых талантов станут участниками молодежного фестиваля «АРТ-провинция».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рамках фестиваля они смогут не только обучатся, но и делиться своими навыками и умениями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Данный проект будет содействовать повышению исполнительского мастерства молодежных коллективов, формированию толерантности в молодежной среде, пропаганде здорового образа жизни, организации различных форм молодежного досуга.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 данного проекта будет организация арт-фестиваля «АРТ-провинция», который даст молодому человеку шанс полноценного развития не только в профессиональном, но и в умственном, личностном плане,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молодежи в сфере художественного творчества и культуры.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мероприятий позволит 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увеличить количественный охват молодежи 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значимую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 муниципального образования «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1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Молодёжная политика на территории муниципального образования «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проводится в отношении молодёжи – лиц в возрасте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35 лет,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детских и молодёжных общественных объединений, учебных заведений. 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районе действуют: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молодёжный Совет МО «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район»;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работающей молодежи при Главе администрации МО «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район»;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молодежный парламент при Совете депутатов муниципального образования  «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район»;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молодежный Совет по профилактике коррупции;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Молодая Гвардия «Единая Россия»;</a:t>
            </a:r>
          </a:p>
          <a:p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Кузоватовское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местное отделение ООО «Российский Союз Молодёжи»;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молодежные объединения в сельских поселениях: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волонтерские объединения.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Численность молодёжи от 18 до 35 лет – 4943 человека. из них 2786 человек за год проходят по программам молодёжных организаций.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За год на территории района организуются более 100 мероприятий.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в обществе осознается необходимость создания такой среды, которая может и должна дать молодому человеку шанс полноценного развития не только в профессиональном, но и в умственном, личностном плане,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молодежи в сфере художественного творчества и культуры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заключается в: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Мир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подростковом возрасте прекрасен и удивителен, полон открытий.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просиживать у монитора компьютера -  пустая трата драгоценного времени!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Молодёжь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должна быть здоровой и спортивной, но и культурной! Молодежь во все времена стремилась к самовыражению, творчеству во всех его проявлениях.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Проблема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молодежи, проживающей в провинции, заключается в отсутствии современных досуговых и спортивных центров (кинотеатров, боулингов, аквапарков, бассейнов, клубов, интернет-кафе и т.д.).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освоить какой-либо вид современного искусства недостаточно сети Интернет, необходимо живое общение с наставником.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5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сильных и слабых сторон, возможностей и угроз 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SWOT-анализ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57951"/>
              </p:ext>
            </p:extLst>
          </p:nvPr>
        </p:nvGraphicFramePr>
        <p:xfrm>
          <a:off x="323528" y="1268760"/>
          <a:ext cx="8496944" cy="4749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5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Сильные стороны: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Наличие помещения;</a:t>
                      </a:r>
                      <a:endParaRPr lang="ru-RU" sz="1800" kern="50" dirty="0">
                        <a:solidFill>
                          <a:srgbClr val="FFFF00"/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Наличие команды проекта; </a:t>
                      </a:r>
                      <a:endParaRPr lang="ru-RU" sz="1800" kern="50" dirty="0">
                        <a:solidFill>
                          <a:srgbClr val="FFFF00"/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Наличие потенциальных спонсоров;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Полномасштабное участие всех молодых людей района в жизни общества, создание условий для развития личностных качеств молодых </a:t>
                      </a:r>
                      <a:r>
                        <a:rPr lang="ru-RU" sz="18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людей.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Слабые стороны: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Отсутствие финансирования в бюджете муниципального образования «</a:t>
                      </a:r>
                      <a:r>
                        <a:rPr lang="ru-RU" sz="1800" b="1" kern="50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Кузоватовский</a:t>
                      </a:r>
                      <a:r>
                        <a:rPr lang="ru-RU" sz="1800" b="1" kern="5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 район»;</a:t>
                      </a:r>
                      <a:endParaRPr lang="ru-RU" sz="1800" kern="50" dirty="0">
                        <a:solidFill>
                          <a:srgbClr val="FFFF00"/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Влияние </a:t>
                      </a: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массовой культуры;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Аполитичность молодежи.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Возможности: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Наличие федеральных и областных программ</a:t>
                      </a:r>
                      <a:r>
                        <a:rPr lang="ru-RU" sz="1800" b="1" kern="5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5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Приток молодых специалистов;</a:t>
                      </a:r>
                      <a:endParaRPr lang="ru-RU" sz="1800" b="1" kern="50" dirty="0" smtClean="0">
                        <a:solidFill>
                          <a:srgbClr val="FFFF00"/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Участие </a:t>
                      </a: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в муниципальных и региональных конкурсах на предоставление субсидий в </a:t>
                      </a:r>
                      <a:r>
                        <a:rPr lang="ru-RU" sz="18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2019 году.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Угрозы: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Нестабильная экономическая ситуация;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Миграция молодёжи в другие районы и регионы.</a:t>
                      </a:r>
                      <a:endParaRPr lang="ru-RU" sz="1800" kern="50" dirty="0">
                        <a:solidFill>
                          <a:srgbClr val="FFFF00"/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 </a:t>
                      </a:r>
                      <a:endParaRPr lang="ru-RU" sz="18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содействие инициативе и активности молодёжи, ее культурному развитию, укрепление и расширение творческих контактов между молодежью разного возраста, выявление и поддержка наиболее одаренных исполнителей и коллективов. </a:t>
            </a:r>
            <a:endParaRPr lang="ru-RU" sz="2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критериях </a:t>
            </a:r>
            <a:r>
              <a:rPr lang="en-US" sz="2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конкретная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участие как молодежи поселка, так и молодёжи отдаленных населённых пунктов в социально-значимой жизни общества, начиная с ноября 2019 года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Measurable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измеримая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увеличение количественного охвата молодежи в социально значимую жизнь муниципального образования «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20% (более 500 человек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>
              <a:buNone/>
            </a:pPr>
            <a:r>
              <a:rPr lang="en-US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Achievable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достижимая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количественного охвата молодежи в социально значимую жизнь муниципального образования «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к концу 2019 года на 20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0" indent="0" algn="ctr">
              <a:buNone/>
            </a:pPr>
            <a:r>
              <a:rPr lang="en-US" sz="2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Realistik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реалистичная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 популяризация инициатив и начинаний молодежи.</a:t>
            </a:r>
          </a:p>
          <a:p>
            <a:pPr marL="0" indent="0" algn="ctr">
              <a:buNone/>
            </a:pP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Timed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определенная по 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октября - 23 ноября 2019 года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85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Объединение усилий государственных органов и общественных организаций для поддержки молодежного творчества, укрепления разносторонних связей между молодежными командами, коллективами, организациями и учебными заведениями;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Предоставление возможности молодежным коллективам и отдельным исполнителям реализовать свой творческий потенциал и повысить исполнительское мастерство;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Пропаганда здорового образа жизни;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Поиск и формирование системы ценностей молодежной культуры.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аинтересованные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98551"/>
              </p:ext>
            </p:extLst>
          </p:nvPr>
        </p:nvGraphicFramePr>
        <p:xfrm>
          <a:off x="539552" y="1412775"/>
          <a:ext cx="8064896" cy="373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2773">
                  <a:extLst>
                    <a:ext uri="{9D8B030D-6E8A-4147-A177-3AD203B41FA5}">
                      <a16:colId xmlns:a16="http://schemas.microsoft.com/office/drawing/2014/main" val="495397480"/>
                    </a:ext>
                  </a:extLst>
                </a:gridCol>
                <a:gridCol w="4082123">
                  <a:extLst>
                    <a:ext uri="{9D8B030D-6E8A-4147-A177-3AD203B41FA5}">
                      <a16:colId xmlns:a16="http://schemas.microsoft.com/office/drawing/2014/main" val="1645722807"/>
                    </a:ext>
                  </a:extLst>
                </a:gridCol>
              </a:tblGrid>
              <a:tr h="311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Внутренние</a:t>
                      </a:r>
                      <a:endParaRPr lang="ru-RU" sz="10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Заинтересованы</a:t>
                      </a:r>
                      <a:endParaRPr lang="ru-RU" sz="10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152324"/>
                  </a:ext>
                </a:extLst>
              </a:tr>
              <a:tr h="933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Администрация муниципального образования «Кузоватовский район»</a:t>
                      </a:r>
                      <a:endParaRPr lang="ru-RU" sz="1000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Создание благоприятной комфортной среды для молодёжи района для её самореализации</a:t>
                      </a:r>
                      <a:endParaRPr lang="ru-RU" sz="1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216101"/>
                  </a:ext>
                </a:extLst>
              </a:tr>
              <a:tr h="311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Внешние</a:t>
                      </a:r>
                      <a:endParaRPr lang="ru-RU" sz="1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89159"/>
                  </a:ext>
                </a:extLst>
              </a:tr>
              <a:tr h="62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Правительство Ульяновской области</a:t>
                      </a:r>
                      <a:endParaRPr lang="ru-RU" sz="1000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Развитие МО</a:t>
                      </a:r>
                      <a:endParaRPr lang="ru-RU" sz="1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506905"/>
                  </a:ext>
                </a:extLst>
              </a:tr>
              <a:tr h="62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Министерство молодёжного развития Ульяновской области</a:t>
                      </a:r>
                      <a:endParaRPr lang="ru-RU" sz="1000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Активизация молодёжи на территории района</a:t>
                      </a:r>
                      <a:endParaRPr lang="ru-RU" sz="1000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14471"/>
                  </a:ext>
                </a:extLst>
              </a:tr>
              <a:tr h="933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Министерство искусства и культурной политики </a:t>
                      </a:r>
                      <a:endParaRPr lang="ru-RU" sz="1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Вовлечение молодёжи в культурную и творческую жизнь района</a:t>
                      </a:r>
                      <a:endParaRPr lang="ru-RU" sz="1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12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6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проекта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7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ресурсы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рабочее место, оборудованное оргтехникой;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Нематериальные ресурсы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нормативно-правовая база, необходимая для разработки проекта;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Человеческие ресурсы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члены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проектной команды: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Руководитель проекта – Консультант управления социального развития администрации муниципального образования «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Менеджер проекта -  Начальник муниципального учреждения Управление культуры администрации муниципального образования «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Проектная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– 6 человек.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активные граждане.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ресурсы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спонсоры, бюджет муниципального образования «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Кузоватовский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Календарный план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80712"/>
              </p:ext>
            </p:extLst>
          </p:nvPr>
        </p:nvGraphicFramePr>
        <p:xfrm>
          <a:off x="611562" y="908722"/>
          <a:ext cx="8280916" cy="5476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4802">
                  <a:extLst>
                    <a:ext uri="{9D8B030D-6E8A-4147-A177-3AD203B41FA5}">
                      <a16:colId xmlns:a16="http://schemas.microsoft.com/office/drawing/2014/main" val="234038222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6130870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1049628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484021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73976598"/>
                    </a:ext>
                  </a:extLst>
                </a:gridCol>
                <a:gridCol w="794499">
                  <a:extLst>
                    <a:ext uri="{9D8B030D-6E8A-4147-A177-3AD203B41FA5}">
                      <a16:colId xmlns:a16="http://schemas.microsoft.com/office/drawing/2014/main" val="2735602381"/>
                    </a:ext>
                  </a:extLst>
                </a:gridCol>
                <a:gridCol w="141603">
                  <a:extLst>
                    <a:ext uri="{9D8B030D-6E8A-4147-A177-3AD203B41FA5}">
                      <a16:colId xmlns:a16="http://schemas.microsoft.com/office/drawing/2014/main" val="2827742975"/>
                    </a:ext>
                  </a:extLst>
                </a:gridCol>
              </a:tblGrid>
              <a:tr h="1996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308259"/>
                  </a:ext>
                </a:extLst>
              </a:tr>
              <a:tr h="99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22-29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30-31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1-10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11-21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22-23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152881"/>
                  </a:ext>
                </a:extLst>
              </a:tr>
              <a:tr h="39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заявок на участие в фестивале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03957"/>
                  </a:ext>
                </a:extLst>
              </a:tr>
              <a:tr h="79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Подписание договоров и соглашений  о сотрудничестве с танцевальным коллективом "ЭКСИТОН"  и группой «СОЛТИС»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97098"/>
                  </a:ext>
                </a:extLst>
              </a:tr>
              <a:tr h="39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логотипа «АРТ-провинция»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23517"/>
                  </a:ext>
                </a:extLst>
              </a:tr>
              <a:tr h="39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и печать рекламной полиграфии (баннеры)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59535"/>
                  </a:ext>
                </a:extLst>
              </a:tr>
              <a:tr h="599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декораций и оформление шоу на сцене РДК и на площади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52532"/>
                  </a:ext>
                </a:extLst>
              </a:tr>
              <a:tr h="39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Торжественное открытие фестиваля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37563"/>
                  </a:ext>
                </a:extLst>
              </a:tr>
              <a:tr h="39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первого дня фестиваля "АРТ-ШКОЛА"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68635"/>
                  </a:ext>
                </a:extLst>
              </a:tr>
              <a:tr h="39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второго дня фестиваля "АРТ-КРЕАТИВ"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50873"/>
                  </a:ext>
                </a:extLst>
              </a:tr>
              <a:tr h="39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Торжественное закрытие фестиваля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28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194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357</TotalTime>
  <Words>648</Words>
  <Application>Microsoft Office PowerPoint</Application>
  <PresentationFormat>Экран (4:3)</PresentationFormat>
  <Paragraphs>162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SimSun</vt:lpstr>
      <vt:lpstr>Arial</vt:lpstr>
      <vt:lpstr>Calisto MT</vt:lpstr>
      <vt:lpstr>Mangal</vt:lpstr>
      <vt:lpstr>Times New Roman</vt:lpstr>
      <vt:lpstr>Trebuchet MS</vt:lpstr>
      <vt:lpstr>Wingdings 2</vt:lpstr>
      <vt:lpstr>Сланец</vt:lpstr>
      <vt:lpstr>                                               Программа переподготовки «Система государственного и муниципального управления» ( МАГУ)    ПРОЕКТ  участника ежегодного областного конкурса "Лучшие во власти"  Название проекта:  «АРТ - провинция»         ПРОЕКТ  участника ежегодного областного конкурса "Лучшие во власти« в номинации «Лучший специалист органа местного самоуправления муниципального образования Ульяновской области»    Название проекта:  «АРТ - провинция»  </vt:lpstr>
      <vt:lpstr>Презентация PowerPoint</vt:lpstr>
      <vt:lpstr>Презентация PowerPoint</vt:lpstr>
      <vt:lpstr>Анализ сильных и слабых сторон, возможностей и угроз  (SWOT-анализ)</vt:lpstr>
      <vt:lpstr>Цель проекта</vt:lpstr>
      <vt:lpstr>Задачи проекта:</vt:lpstr>
      <vt:lpstr>Заинтересованные стороны проекта               </vt:lpstr>
      <vt:lpstr>Ресурсы проекта</vt:lpstr>
      <vt:lpstr>Календарный план действий</vt:lpstr>
      <vt:lpstr>Ожидаемый результат                    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ВО «МЕЖДУНАРОДНЫЙ ИНСТИТУТ МЕНЕДЖМЕНТА ЛИНК»   Программа подготовки управленческих кадров для предприятий и организаций народного хозяйства Российской Федерации   Программа повышения квалификации «СИТИ МЕНЕДЖМЕНТ»         Выпускная аттестационная работа Проект реализации творческого потенциала молодежи через креативные пространства района: зоны коворкинга, арт-территории. </dc:title>
  <dc:creator>User</dc:creator>
  <cp:lastModifiedBy>Пользователь</cp:lastModifiedBy>
  <cp:revision>38</cp:revision>
  <cp:lastPrinted>2019-05-15T11:31:28Z</cp:lastPrinted>
  <dcterms:created xsi:type="dcterms:W3CDTF">2018-05-03T18:07:48Z</dcterms:created>
  <dcterms:modified xsi:type="dcterms:W3CDTF">2019-09-30T05:37:35Z</dcterms:modified>
</cp:coreProperties>
</file>