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4" r:id="rId3"/>
    <p:sldId id="275" r:id="rId4"/>
    <p:sldId id="276" r:id="rId5"/>
    <p:sldId id="277" r:id="rId6"/>
    <p:sldId id="278" r:id="rId7"/>
    <p:sldId id="283" r:id="rId8"/>
    <p:sldId id="279" r:id="rId9"/>
    <p:sldId id="280" r:id="rId10"/>
    <p:sldId id="282" r:id="rId11"/>
    <p:sldId id="281" r:id="rId1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16" autoAdjust="0"/>
    <p:restoredTop sz="94660"/>
  </p:normalViewPr>
  <p:slideViewPr>
    <p:cSldViewPr>
      <p:cViewPr>
        <p:scale>
          <a:sx n="100" d="100"/>
          <a:sy n="100" d="100"/>
        </p:scale>
        <p:origin x="-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73B1-A28C-450B-92C4-1406D50D132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0E75-7458-42F8-AECD-9D043D6BD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73B1-A28C-450B-92C4-1406D50D132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0E75-7458-42F8-AECD-9D043D6BD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73B1-A28C-450B-92C4-1406D50D132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0E75-7458-42F8-AECD-9D043D6BD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73B1-A28C-450B-92C4-1406D50D132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0E75-7458-42F8-AECD-9D043D6BD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73B1-A28C-450B-92C4-1406D50D132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0E75-7458-42F8-AECD-9D043D6BD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73B1-A28C-450B-92C4-1406D50D132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0E75-7458-42F8-AECD-9D043D6BD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73B1-A28C-450B-92C4-1406D50D132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0E75-7458-42F8-AECD-9D043D6BD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73B1-A28C-450B-92C4-1406D50D132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0E75-7458-42F8-AECD-9D043D6BD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73B1-A28C-450B-92C4-1406D50D132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0E75-7458-42F8-AECD-9D043D6BD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73B1-A28C-450B-92C4-1406D50D132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0E75-7458-42F8-AECD-9D043D6BD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73B1-A28C-450B-92C4-1406D50D132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0E75-7458-42F8-AECD-9D043D6BD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573B1-A28C-450B-92C4-1406D50D132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E0E75-7458-42F8-AECD-9D043D6BD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6.jpeg"/><Relationship Id="rId11" Type="http://schemas.openxmlformats.org/officeDocument/2006/relationships/image" Target="../media/image2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4772004" cy="182721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43372" y="607220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www.ktc.ru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0" y="5929330"/>
            <a:ext cx="9158068" cy="928670"/>
          </a:xfrm>
          <a:custGeom>
            <a:avLst/>
            <a:gdLst>
              <a:gd name="connsiteX0" fmla="*/ 0 w 9158068"/>
              <a:gd name="connsiteY0" fmla="*/ 900333 h 1420837"/>
              <a:gd name="connsiteX1" fmla="*/ 6161649 w 9158068"/>
              <a:gd name="connsiteY1" fmla="*/ 140677 h 1420837"/>
              <a:gd name="connsiteX2" fmla="*/ 9158068 w 9158068"/>
              <a:gd name="connsiteY2" fmla="*/ 0 h 1420837"/>
              <a:gd name="connsiteX3" fmla="*/ 9144000 w 9158068"/>
              <a:gd name="connsiteY3" fmla="*/ 1420837 h 1420837"/>
              <a:gd name="connsiteX4" fmla="*/ 0 w 9158068"/>
              <a:gd name="connsiteY4" fmla="*/ 1420837 h 1420837"/>
              <a:gd name="connsiteX5" fmla="*/ 0 w 9158068"/>
              <a:gd name="connsiteY5" fmla="*/ 900333 h 142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8068" h="1420837">
                <a:moveTo>
                  <a:pt x="0" y="900333"/>
                </a:moveTo>
                <a:lnTo>
                  <a:pt x="6161649" y="140677"/>
                </a:lnTo>
                <a:lnTo>
                  <a:pt x="9158068" y="0"/>
                </a:lnTo>
                <a:lnTo>
                  <a:pt x="9144000" y="1420837"/>
                </a:lnTo>
                <a:lnTo>
                  <a:pt x="0" y="1420837"/>
                </a:lnTo>
                <a:lnTo>
                  <a:pt x="0" y="90033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393983" y="3850459"/>
            <a:ext cx="4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оветник-наставник </a:t>
            </a: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Губернаторе Ульяновской области по направлению «деятельность в сфере регистрации актов  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гражданского состояния</a:t>
            </a: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ветеран </a:t>
            </a: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региональной службы 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ЗАГС 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2060848"/>
            <a:ext cx="4649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ТИХОНОВА 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Людмила  Ивановна</a:t>
            </a:r>
            <a:endParaRPr lang="ru-RU" sz="36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1030" name="Picture 6" descr="C:\Users\user0-15\Desktop\Тихонова)\img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89" y="1569045"/>
            <a:ext cx="3024336" cy="450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1111111111111111111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6" y="212157"/>
            <a:ext cx="9144000" cy="130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954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4772004" cy="182721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43372" y="607220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www.ktc.ru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0" y="5929330"/>
            <a:ext cx="9158068" cy="928670"/>
          </a:xfrm>
          <a:custGeom>
            <a:avLst/>
            <a:gdLst>
              <a:gd name="connsiteX0" fmla="*/ 0 w 9158068"/>
              <a:gd name="connsiteY0" fmla="*/ 900333 h 1420837"/>
              <a:gd name="connsiteX1" fmla="*/ 6161649 w 9158068"/>
              <a:gd name="connsiteY1" fmla="*/ 140677 h 1420837"/>
              <a:gd name="connsiteX2" fmla="*/ 9158068 w 9158068"/>
              <a:gd name="connsiteY2" fmla="*/ 0 h 1420837"/>
              <a:gd name="connsiteX3" fmla="*/ 9144000 w 9158068"/>
              <a:gd name="connsiteY3" fmla="*/ 1420837 h 1420837"/>
              <a:gd name="connsiteX4" fmla="*/ 0 w 9158068"/>
              <a:gd name="connsiteY4" fmla="*/ 1420837 h 1420837"/>
              <a:gd name="connsiteX5" fmla="*/ 0 w 9158068"/>
              <a:gd name="connsiteY5" fmla="*/ 900333 h 142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8068" h="1420837">
                <a:moveTo>
                  <a:pt x="0" y="900333"/>
                </a:moveTo>
                <a:lnTo>
                  <a:pt x="6161649" y="140677"/>
                </a:lnTo>
                <a:lnTo>
                  <a:pt x="9158068" y="0"/>
                </a:lnTo>
                <a:lnTo>
                  <a:pt x="9144000" y="1420837"/>
                </a:lnTo>
                <a:lnTo>
                  <a:pt x="0" y="1420837"/>
                </a:lnTo>
                <a:lnTo>
                  <a:pt x="0" y="90033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427984" y="6265344"/>
            <a:ext cx="4712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Тихонова Людмила Ивановна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9" y="1556792"/>
            <a:ext cx="8821041" cy="1800200"/>
          </a:xfrm>
          <a:prstGeom prst="roundRect">
            <a:avLst/>
          </a:prstGeom>
          <a:gradFill>
            <a:gsLst>
              <a:gs pos="0">
                <a:schemeClr val="accent6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 algn="just"/>
            <a:r>
              <a:rPr lang="ru-RU" sz="16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Начатая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</a:rPr>
              <a:t>по инициативе Тихоновой Л.И. в 2009 году областная акция «Гражданский брак – хорошо, а законный – надёжнее» сегодня трансформировалась в </a:t>
            </a:r>
            <a:r>
              <a:rPr lang="ru-RU" sz="16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системную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</a:rPr>
              <a:t>выстроенную работу по регистрации </a:t>
            </a:r>
            <a:r>
              <a:rPr lang="ru-RU" sz="16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браков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</a:rPr>
              <a:t>людьми, проживающими </a:t>
            </a:r>
            <a:r>
              <a:rPr lang="ru-RU" sz="16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в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</a:rPr>
              <a:t>гражданских отношениях. Налажена работа с духовенством, общественными организациями, работодателями, ректорами </a:t>
            </a:r>
            <a:r>
              <a:rPr lang="ru-RU" sz="16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вузов по вопросам семейного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</a:rPr>
              <a:t>правового просвещения, разъяснения рисков, прав супругов.</a:t>
            </a:r>
            <a:endParaRPr lang="ru-RU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pic>
        <p:nvPicPr>
          <p:cNvPr id="2050" name="Picture 2" descr="C:\Users\user0-15\Desktop\Тихонова)\CIMG43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893" t="-150243" r="237893" b="150243"/>
          <a:stretch/>
        </p:blipFill>
        <p:spPr bwMode="auto">
          <a:xfrm>
            <a:off x="-106363" y="-3751263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0-15\Desktop\Тихонова)\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19691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Фото\Фото\11.02 Встреча с православной молодежью\DSC0331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0"/>
          <a:stretch/>
        </p:blipFill>
        <p:spPr bwMode="auto">
          <a:xfrm>
            <a:off x="251520" y="3581143"/>
            <a:ext cx="4921761" cy="242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11111111111111111111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6" y="212157"/>
            <a:ext cx="9144000" cy="130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7257552"/>
      </p:ext>
    </p:extLst>
  </p:cSld>
  <p:clrMapOvr>
    <a:masterClrMapping/>
  </p:clrMapOvr>
  <p:transition advTm="954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4772004" cy="182721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43372" y="607220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www.ktc.ru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0" y="5929330"/>
            <a:ext cx="9158068" cy="928670"/>
          </a:xfrm>
          <a:custGeom>
            <a:avLst/>
            <a:gdLst>
              <a:gd name="connsiteX0" fmla="*/ 0 w 9158068"/>
              <a:gd name="connsiteY0" fmla="*/ 900333 h 1420837"/>
              <a:gd name="connsiteX1" fmla="*/ 6161649 w 9158068"/>
              <a:gd name="connsiteY1" fmla="*/ 140677 h 1420837"/>
              <a:gd name="connsiteX2" fmla="*/ 9158068 w 9158068"/>
              <a:gd name="connsiteY2" fmla="*/ 0 h 1420837"/>
              <a:gd name="connsiteX3" fmla="*/ 9144000 w 9158068"/>
              <a:gd name="connsiteY3" fmla="*/ 1420837 h 1420837"/>
              <a:gd name="connsiteX4" fmla="*/ 0 w 9158068"/>
              <a:gd name="connsiteY4" fmla="*/ 1420837 h 1420837"/>
              <a:gd name="connsiteX5" fmla="*/ 0 w 9158068"/>
              <a:gd name="connsiteY5" fmla="*/ 900333 h 142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8068" h="1420837">
                <a:moveTo>
                  <a:pt x="0" y="900333"/>
                </a:moveTo>
                <a:lnTo>
                  <a:pt x="6161649" y="140677"/>
                </a:lnTo>
                <a:lnTo>
                  <a:pt x="9158068" y="0"/>
                </a:lnTo>
                <a:lnTo>
                  <a:pt x="9144000" y="1420837"/>
                </a:lnTo>
                <a:lnTo>
                  <a:pt x="0" y="1420837"/>
                </a:lnTo>
                <a:lnTo>
                  <a:pt x="0" y="90033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499993" y="6265344"/>
            <a:ext cx="464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Тихонова Людмила Ивановна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5094" y="1376334"/>
            <a:ext cx="4463830" cy="4780560"/>
          </a:xfrm>
          <a:prstGeom prst="roundRect">
            <a:avLst/>
          </a:prstGeom>
          <a:gradFill>
            <a:gsLst>
              <a:gs pos="0">
                <a:schemeClr val="accent6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         </a:t>
            </a:r>
            <a:r>
              <a:rPr lang="ru-RU" sz="1600" b="1" dirty="0" smtClean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плодотворный и </a:t>
            </a:r>
            <a:r>
              <a:rPr lang="ru-RU" sz="1600" b="1" dirty="0" err="1" smtClean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добросо-вестный</a:t>
            </a:r>
            <a:r>
              <a:rPr lang="ru-RU" sz="1600" b="1" dirty="0" smtClean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труд Людмила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Ивановна награждена Почётной грамотой Министерства юстиции РФ, Почётной грамотой администрации Ульяновской области, </a:t>
            </a:r>
            <a:r>
              <a:rPr lang="ru-RU" sz="1600" b="1" dirty="0" smtClean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медалью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«Честь </a:t>
            </a:r>
            <a:r>
              <a:rPr lang="ru-RU" sz="1600" b="1" dirty="0" smtClean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польза» </a:t>
            </a:r>
            <a:r>
              <a:rPr lang="ru-RU" sz="1600" b="1" dirty="0" smtClean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Международного благотворительного фонда «Меценаты столетия», почётным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знаком Ульяновской области «За веру и добродетель», медалью Почёта, медалью Министерства обороны РФ «За поиск пропавших без вести в Великой Отечественной войне», памятной медалью Союза женщин России.</a:t>
            </a:r>
          </a:p>
          <a:p>
            <a:pPr algn="just"/>
            <a:r>
              <a:rPr lang="ru-RU" sz="1550" b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</a:p>
        </p:txBody>
      </p:sp>
      <p:pic>
        <p:nvPicPr>
          <p:cNvPr id="3074" name="Picture 2" descr="C:\Users\user0-15\Desktop\Тихонова)\26 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034" y="2112302"/>
            <a:ext cx="4500657" cy="3300241"/>
          </a:xfrm>
          <a:prstGeom prst="rect">
            <a:avLst/>
          </a:prstGeom>
          <a:noFill/>
          <a:ln w="698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1111111111111111111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6" y="212157"/>
            <a:ext cx="9144000" cy="130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974994"/>
      </p:ext>
    </p:extLst>
  </p:cSld>
  <p:clrMapOvr>
    <a:masterClrMapping/>
  </p:clrMapOvr>
  <p:transition advTm="954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4772004" cy="182721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43372" y="607220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www.ktc.ru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0" y="5929330"/>
            <a:ext cx="9158068" cy="928670"/>
          </a:xfrm>
          <a:custGeom>
            <a:avLst/>
            <a:gdLst>
              <a:gd name="connsiteX0" fmla="*/ 0 w 9158068"/>
              <a:gd name="connsiteY0" fmla="*/ 900333 h 1420837"/>
              <a:gd name="connsiteX1" fmla="*/ 6161649 w 9158068"/>
              <a:gd name="connsiteY1" fmla="*/ 140677 h 1420837"/>
              <a:gd name="connsiteX2" fmla="*/ 9158068 w 9158068"/>
              <a:gd name="connsiteY2" fmla="*/ 0 h 1420837"/>
              <a:gd name="connsiteX3" fmla="*/ 9144000 w 9158068"/>
              <a:gd name="connsiteY3" fmla="*/ 1420837 h 1420837"/>
              <a:gd name="connsiteX4" fmla="*/ 0 w 9158068"/>
              <a:gd name="connsiteY4" fmla="*/ 1420837 h 1420837"/>
              <a:gd name="connsiteX5" fmla="*/ 0 w 9158068"/>
              <a:gd name="connsiteY5" fmla="*/ 900333 h 142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8068" h="1420837">
                <a:moveTo>
                  <a:pt x="0" y="900333"/>
                </a:moveTo>
                <a:lnTo>
                  <a:pt x="6161649" y="140677"/>
                </a:lnTo>
                <a:lnTo>
                  <a:pt x="9158068" y="0"/>
                </a:lnTo>
                <a:lnTo>
                  <a:pt x="9144000" y="1420837"/>
                </a:lnTo>
                <a:lnTo>
                  <a:pt x="0" y="1420837"/>
                </a:lnTo>
                <a:lnTo>
                  <a:pt x="0" y="90033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328025" y="6265344"/>
            <a:ext cx="381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Тихонова Людмила Ивановна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18273" y="1988840"/>
            <a:ext cx="43059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Родилась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в 1948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году в </a:t>
            </a:r>
            <a:r>
              <a:rPr lang="ru-RU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с.Крутец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Николаевского района Ульяновской области. </a:t>
            </a:r>
          </a:p>
          <a:p>
            <a:pPr indent="361950" algn="just"/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Трудовой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путь начала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1970 году учителем русского языка и литературы Николаевской средней школы после окончания Ульяновского педагогического института имени </a:t>
            </a:r>
            <a:r>
              <a:rPr lang="ru-RU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И.Н.Ульянова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  <a:p>
            <a:pPr indent="361950" algn="just"/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indent="361950" algn="just"/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1974 году переехала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 г.Ульяновск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в связи с замужеством.</a:t>
            </a:r>
          </a:p>
        </p:txBody>
      </p:sp>
      <p:pic>
        <p:nvPicPr>
          <p:cNvPr id="2053" name="Picture 5" descr="C:\Users\user0-15\Desktop\Тихонова)\448b86d679904e37556e3cdc239a9f34_400x40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92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1111111111111111111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" y="188640"/>
            <a:ext cx="9144000" cy="130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6352925"/>
      </p:ext>
    </p:extLst>
  </p:cSld>
  <p:clrMapOvr>
    <a:masterClrMapping/>
  </p:clrMapOvr>
  <p:transition advTm="954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04701" y="1763335"/>
            <a:ext cx="4485924" cy="3810352"/>
          </a:xfrm>
          <a:prstGeom prst="roundRect">
            <a:avLst/>
          </a:prstGeom>
          <a:gradFill>
            <a:gsLst>
              <a:gs pos="0">
                <a:schemeClr val="accent6"/>
              </a:gs>
              <a:gs pos="8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4772004" cy="182721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43372" y="607220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www.ktc.ru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0" y="5929330"/>
            <a:ext cx="9158068" cy="928670"/>
          </a:xfrm>
          <a:custGeom>
            <a:avLst/>
            <a:gdLst>
              <a:gd name="connsiteX0" fmla="*/ 0 w 9158068"/>
              <a:gd name="connsiteY0" fmla="*/ 900333 h 1420837"/>
              <a:gd name="connsiteX1" fmla="*/ 6161649 w 9158068"/>
              <a:gd name="connsiteY1" fmla="*/ 140677 h 1420837"/>
              <a:gd name="connsiteX2" fmla="*/ 9158068 w 9158068"/>
              <a:gd name="connsiteY2" fmla="*/ 0 h 1420837"/>
              <a:gd name="connsiteX3" fmla="*/ 9144000 w 9158068"/>
              <a:gd name="connsiteY3" fmla="*/ 1420837 h 1420837"/>
              <a:gd name="connsiteX4" fmla="*/ 0 w 9158068"/>
              <a:gd name="connsiteY4" fmla="*/ 1420837 h 1420837"/>
              <a:gd name="connsiteX5" fmla="*/ 0 w 9158068"/>
              <a:gd name="connsiteY5" fmla="*/ 900333 h 142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8068" h="1420837">
                <a:moveTo>
                  <a:pt x="0" y="900333"/>
                </a:moveTo>
                <a:lnTo>
                  <a:pt x="6161649" y="140677"/>
                </a:lnTo>
                <a:lnTo>
                  <a:pt x="9158068" y="0"/>
                </a:lnTo>
                <a:lnTo>
                  <a:pt x="9144000" y="1420837"/>
                </a:lnTo>
                <a:lnTo>
                  <a:pt x="0" y="1420837"/>
                </a:lnTo>
                <a:lnTo>
                  <a:pt x="0" y="90033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328025" y="6265344"/>
            <a:ext cx="381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Тихонова Людмила Ивановна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705" y="2375849"/>
            <a:ext cx="42479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>
                <a:solidFill>
                  <a:srgbClr val="7030A0"/>
                </a:solidFill>
                <a:latin typeface="Cambria" panose="02040503050406030204" pitchFamily="18" charset="0"/>
              </a:rPr>
              <a:t>С 1997 по 2013 год осуществляла руководство службой ЗАГС </a:t>
            </a: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Ульяновской </a:t>
            </a:r>
            <a:r>
              <a:rPr lang="ru-RU" b="1" dirty="0">
                <a:solidFill>
                  <a:srgbClr val="7030A0"/>
                </a:solidFill>
                <a:latin typeface="Cambria" panose="02040503050406030204" pitchFamily="18" charset="0"/>
              </a:rPr>
              <a:t>области. </a:t>
            </a:r>
            <a:endParaRPr lang="ru-RU" b="1" dirty="0" smtClean="0">
              <a:solidFill>
                <a:srgbClr val="7030A0"/>
              </a:solidFill>
              <a:latin typeface="Cambria" panose="02040503050406030204" pitchFamily="18" charset="0"/>
            </a:endParaRPr>
          </a:p>
          <a:p>
            <a:pPr indent="361950" algn="just"/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С </a:t>
            </a:r>
            <a:r>
              <a:rPr lang="ru-RU" b="1" dirty="0">
                <a:solidFill>
                  <a:srgbClr val="7030A0"/>
                </a:solidFill>
                <a:latin typeface="Cambria" panose="02040503050406030204" pitchFamily="18" charset="0"/>
              </a:rPr>
              <a:t>апреля 2013 года является советником-наставником при Губернаторе Ульяновской области  по направлению «деятельность </a:t>
            </a: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в </a:t>
            </a:r>
            <a:r>
              <a:rPr lang="ru-RU" b="1" dirty="0">
                <a:solidFill>
                  <a:srgbClr val="7030A0"/>
                </a:solidFill>
                <a:latin typeface="Cambria" panose="02040503050406030204" pitchFamily="18" charset="0"/>
              </a:rPr>
              <a:t>сфере регистрации актов гражданского состояния».</a:t>
            </a:r>
          </a:p>
        </p:txBody>
      </p:sp>
      <p:pic>
        <p:nvPicPr>
          <p:cNvPr id="3075" name="Picture 3" descr="C:\Users\user0-15\Desktop\Тихонова)\20151602113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33" y="2041208"/>
            <a:ext cx="4204947" cy="32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1111111111111111111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6" y="212157"/>
            <a:ext cx="9144000" cy="130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165797"/>
      </p:ext>
    </p:extLst>
  </p:cSld>
  <p:clrMapOvr>
    <a:masterClrMapping/>
  </p:clrMapOvr>
  <p:transition advTm="954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4772004" cy="182721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43372" y="607220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www.ktc.ru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0" y="5929330"/>
            <a:ext cx="9158068" cy="928670"/>
          </a:xfrm>
          <a:custGeom>
            <a:avLst/>
            <a:gdLst>
              <a:gd name="connsiteX0" fmla="*/ 0 w 9158068"/>
              <a:gd name="connsiteY0" fmla="*/ 900333 h 1420837"/>
              <a:gd name="connsiteX1" fmla="*/ 6161649 w 9158068"/>
              <a:gd name="connsiteY1" fmla="*/ 140677 h 1420837"/>
              <a:gd name="connsiteX2" fmla="*/ 9158068 w 9158068"/>
              <a:gd name="connsiteY2" fmla="*/ 0 h 1420837"/>
              <a:gd name="connsiteX3" fmla="*/ 9144000 w 9158068"/>
              <a:gd name="connsiteY3" fmla="*/ 1420837 h 1420837"/>
              <a:gd name="connsiteX4" fmla="*/ 0 w 9158068"/>
              <a:gd name="connsiteY4" fmla="*/ 1420837 h 1420837"/>
              <a:gd name="connsiteX5" fmla="*/ 0 w 9158068"/>
              <a:gd name="connsiteY5" fmla="*/ 900333 h 142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8068" h="1420837">
                <a:moveTo>
                  <a:pt x="0" y="900333"/>
                </a:moveTo>
                <a:lnTo>
                  <a:pt x="6161649" y="140677"/>
                </a:lnTo>
                <a:lnTo>
                  <a:pt x="9158068" y="0"/>
                </a:lnTo>
                <a:lnTo>
                  <a:pt x="9144000" y="1420837"/>
                </a:lnTo>
                <a:lnTo>
                  <a:pt x="0" y="1420837"/>
                </a:lnTo>
                <a:lnTo>
                  <a:pt x="0" y="90033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328025" y="6265344"/>
            <a:ext cx="381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Тихонова Людмила Ивановна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95936" y="1817414"/>
            <a:ext cx="5061988" cy="4111915"/>
          </a:xfrm>
          <a:prstGeom prst="roundRect">
            <a:avLst/>
          </a:prstGeom>
          <a:gradFill>
            <a:gsLst>
              <a:gs pos="0">
                <a:schemeClr val="accent6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</a:t>
            </a: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Автор и инициатор многочисленных успешных проектов и акций, направленных на повышение престижа семьи, </a:t>
            </a:r>
            <a:r>
              <a:rPr lang="ru-RU" sz="16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материнства и </a:t>
            </a: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отцовства. </a:t>
            </a:r>
            <a:r>
              <a:rPr lang="ru-RU" sz="16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2005 году стала инициатором одного из крупных социально значимых проектов – областного </a:t>
            </a:r>
            <a:r>
              <a:rPr lang="ru-RU" sz="16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агитпоезда «За здоровый образ жизни и здоровую, счастливую семью</a:t>
            </a:r>
            <a:r>
              <a:rPr lang="ru-RU" sz="16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»</a:t>
            </a:r>
            <a:r>
              <a:rPr lang="ru-RU" sz="16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, который продолжает </a:t>
            </a: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свою работу и в настоящее время. </a:t>
            </a:r>
            <a:r>
              <a:rPr lang="ru-RU" sz="16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 2010 </a:t>
            </a: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году </a:t>
            </a:r>
            <a:r>
              <a:rPr lang="ru-RU" sz="16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по итогам Всероссийского конкурса </a:t>
            </a: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проектов по здоровому образу жизни «Здоровая Россия» Министерства здравоохранения и социального развития Российской </a:t>
            </a:r>
            <a:r>
              <a:rPr lang="ru-RU" sz="16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Федерации проект </a:t>
            </a: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вошёл в библиотеку лучшего российского опыта по формированию здорового образа </a:t>
            </a:r>
            <a:r>
              <a:rPr lang="ru-RU" sz="16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жизни.</a:t>
            </a:r>
            <a:endParaRPr lang="ru-RU" sz="1400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pic>
        <p:nvPicPr>
          <p:cNvPr id="4100" name="Picture 4" descr="C:\Users\user0-15\Desktop\Тихонова)\Фото00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02" y="1484785"/>
            <a:ext cx="292162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0-15\Desktop\Тихонова)\20100513n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2538202" cy="190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0-15\Desktop\Тихонова)\CIMG567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8789" b="14304"/>
          <a:stretch/>
        </p:blipFill>
        <p:spPr bwMode="auto">
          <a:xfrm>
            <a:off x="1565586" y="4437112"/>
            <a:ext cx="2304256" cy="175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11111111111111111111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6" y="212157"/>
            <a:ext cx="9144000" cy="130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6217913"/>
      </p:ext>
    </p:extLst>
  </p:cSld>
  <p:clrMapOvr>
    <a:masterClrMapping/>
  </p:clrMapOvr>
  <p:transition advTm="954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4772004" cy="182721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43372" y="607220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www.ktc.ru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0" y="5929330"/>
            <a:ext cx="9158068" cy="928670"/>
          </a:xfrm>
          <a:custGeom>
            <a:avLst/>
            <a:gdLst>
              <a:gd name="connsiteX0" fmla="*/ 0 w 9158068"/>
              <a:gd name="connsiteY0" fmla="*/ 900333 h 1420837"/>
              <a:gd name="connsiteX1" fmla="*/ 6161649 w 9158068"/>
              <a:gd name="connsiteY1" fmla="*/ 140677 h 1420837"/>
              <a:gd name="connsiteX2" fmla="*/ 9158068 w 9158068"/>
              <a:gd name="connsiteY2" fmla="*/ 0 h 1420837"/>
              <a:gd name="connsiteX3" fmla="*/ 9144000 w 9158068"/>
              <a:gd name="connsiteY3" fmla="*/ 1420837 h 1420837"/>
              <a:gd name="connsiteX4" fmla="*/ 0 w 9158068"/>
              <a:gd name="connsiteY4" fmla="*/ 1420837 h 1420837"/>
              <a:gd name="connsiteX5" fmla="*/ 0 w 9158068"/>
              <a:gd name="connsiteY5" fmla="*/ 900333 h 142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8068" h="1420837">
                <a:moveTo>
                  <a:pt x="0" y="900333"/>
                </a:moveTo>
                <a:lnTo>
                  <a:pt x="6161649" y="140677"/>
                </a:lnTo>
                <a:lnTo>
                  <a:pt x="9158068" y="0"/>
                </a:lnTo>
                <a:lnTo>
                  <a:pt x="9144000" y="1420837"/>
                </a:lnTo>
                <a:lnTo>
                  <a:pt x="0" y="1420837"/>
                </a:lnTo>
                <a:lnTo>
                  <a:pt x="0" y="90033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328025" y="6265344"/>
            <a:ext cx="381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Тихонова Людмила Ивановна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24254" y="1772816"/>
            <a:ext cx="3420440" cy="1492217"/>
          </a:xfrm>
          <a:prstGeom prst="roundRect">
            <a:avLst/>
          </a:prstGeom>
          <a:gradFill>
            <a:gsLst>
              <a:gs pos="0">
                <a:schemeClr val="accent6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  <a:ea typeface="Calibri"/>
                <a:cs typeface="Times New Roman"/>
              </a:rPr>
              <a:t>    </a:t>
            </a:r>
            <a:r>
              <a:rPr lang="ru-RU" sz="2000" b="1" dirty="0">
                <a:solidFill>
                  <a:srgbClr val="7030A0"/>
                </a:solidFill>
                <a:latin typeface="Cambria" panose="02040503050406030204" pitchFamily="18" charset="0"/>
              </a:rPr>
              <a:t>Инициатор движения по созданию обществ трезвости при храмах Ульяновской области.</a:t>
            </a:r>
          </a:p>
        </p:txBody>
      </p:sp>
      <p:pic>
        <p:nvPicPr>
          <p:cNvPr id="5123" name="Picture 3" descr="C:\Users\user0-15\Desktop\Тихонова)\уаа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92711"/>
            <a:ext cx="3693017" cy="245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0-15\Desktop\Тихонова)\карв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91" y="1427110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0-15\Desktop\Тихонова)\226 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3440123"/>
            <a:ext cx="3919101" cy="27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11111111111111111111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6" y="212157"/>
            <a:ext cx="9144000" cy="130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9931212"/>
      </p:ext>
    </p:extLst>
  </p:cSld>
  <p:clrMapOvr>
    <a:masterClrMapping/>
  </p:clrMapOvr>
  <p:transition advTm="954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4772004" cy="182721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43372" y="607220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www.ktc.ru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0" y="5929330"/>
            <a:ext cx="9158068" cy="928670"/>
          </a:xfrm>
          <a:custGeom>
            <a:avLst/>
            <a:gdLst>
              <a:gd name="connsiteX0" fmla="*/ 0 w 9158068"/>
              <a:gd name="connsiteY0" fmla="*/ 900333 h 1420837"/>
              <a:gd name="connsiteX1" fmla="*/ 6161649 w 9158068"/>
              <a:gd name="connsiteY1" fmla="*/ 140677 h 1420837"/>
              <a:gd name="connsiteX2" fmla="*/ 9158068 w 9158068"/>
              <a:gd name="connsiteY2" fmla="*/ 0 h 1420837"/>
              <a:gd name="connsiteX3" fmla="*/ 9144000 w 9158068"/>
              <a:gd name="connsiteY3" fmla="*/ 1420837 h 1420837"/>
              <a:gd name="connsiteX4" fmla="*/ 0 w 9158068"/>
              <a:gd name="connsiteY4" fmla="*/ 1420837 h 1420837"/>
              <a:gd name="connsiteX5" fmla="*/ 0 w 9158068"/>
              <a:gd name="connsiteY5" fmla="*/ 900333 h 142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8068" h="1420837">
                <a:moveTo>
                  <a:pt x="0" y="900333"/>
                </a:moveTo>
                <a:lnTo>
                  <a:pt x="6161649" y="140677"/>
                </a:lnTo>
                <a:lnTo>
                  <a:pt x="9158068" y="0"/>
                </a:lnTo>
                <a:lnTo>
                  <a:pt x="9144000" y="1420837"/>
                </a:lnTo>
                <a:lnTo>
                  <a:pt x="0" y="1420837"/>
                </a:lnTo>
                <a:lnTo>
                  <a:pt x="0" y="90033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211961" y="6265344"/>
            <a:ext cx="492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Тихонова Людмила Ивановна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099" name="Picture 3" descr="C:\Users\user0-15\Desktop\Тихонова)\20170606_1151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0" t="3906" r="17487" b="5646"/>
          <a:stretch/>
        </p:blipFill>
        <p:spPr bwMode="auto">
          <a:xfrm rot="5400000">
            <a:off x="4939340" y="2262638"/>
            <a:ext cx="4299390" cy="301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0-15\Desktop\Тихонова)\20170606_1152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8" t="8058" r="13384" b="8669"/>
          <a:stretch/>
        </p:blipFill>
        <p:spPr bwMode="auto">
          <a:xfrm>
            <a:off x="716466" y="1531115"/>
            <a:ext cx="4248443" cy="259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23528" y="4147540"/>
            <a:ext cx="5033531" cy="2128914"/>
          </a:xfrm>
          <a:prstGeom prst="roundRect">
            <a:avLst/>
          </a:prstGeom>
          <a:gradFill>
            <a:gsLst>
              <a:gs pos="0">
                <a:schemeClr val="accent6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	Людмила Ивановна особое </a:t>
            </a:r>
            <a:r>
              <a:rPr lang="ru-RU" b="1" dirty="0">
                <a:solidFill>
                  <a:srgbClr val="7030A0"/>
                </a:solidFill>
                <a:latin typeface="Cambria" panose="02040503050406030204" pitchFamily="18" charset="0"/>
              </a:rPr>
              <a:t>внимание уделяет взаимодействию </a:t>
            </a: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со </a:t>
            </a:r>
            <a:r>
              <a:rPr lang="ru-RU" b="1" dirty="0">
                <a:solidFill>
                  <a:srgbClr val="7030A0"/>
                </a:solidFill>
                <a:latin typeface="Cambria" panose="02040503050406030204" pitchFamily="18" charset="0"/>
              </a:rPr>
              <a:t>средствами массовой информации. При </a:t>
            </a: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её </a:t>
            </a:r>
            <a:r>
              <a:rPr lang="ru-RU" b="1" dirty="0">
                <a:solidFill>
                  <a:srgbClr val="7030A0"/>
                </a:solidFill>
                <a:latin typeface="Cambria" panose="02040503050406030204" pitchFamily="18" charset="0"/>
              </a:rPr>
              <a:t>активном участии и поддержке </a:t>
            </a: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на </a:t>
            </a:r>
            <a:r>
              <a:rPr lang="ru-RU" b="1" dirty="0">
                <a:solidFill>
                  <a:srgbClr val="7030A0"/>
                </a:solidFill>
                <a:latin typeface="Cambria" panose="02040503050406030204" pitchFamily="18" charset="0"/>
              </a:rPr>
              <a:t>территории Ульяновской области выпускался «Семейный журнал</a:t>
            </a: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». </a:t>
            </a:r>
            <a:endParaRPr lang="ru-RU" sz="2000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Picture 2" descr="E:\1111111111111111111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6" y="212157"/>
            <a:ext cx="9144000" cy="130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7210141"/>
      </p:ext>
    </p:extLst>
  </p:cSld>
  <p:clrMapOvr>
    <a:masterClrMapping/>
  </p:clrMapOvr>
  <p:transition advTm="954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4772004" cy="182721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43372" y="607220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www.ktc.ru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0" y="5929330"/>
            <a:ext cx="9158068" cy="928670"/>
          </a:xfrm>
          <a:custGeom>
            <a:avLst/>
            <a:gdLst>
              <a:gd name="connsiteX0" fmla="*/ 0 w 9158068"/>
              <a:gd name="connsiteY0" fmla="*/ 900333 h 1420837"/>
              <a:gd name="connsiteX1" fmla="*/ 6161649 w 9158068"/>
              <a:gd name="connsiteY1" fmla="*/ 140677 h 1420837"/>
              <a:gd name="connsiteX2" fmla="*/ 9158068 w 9158068"/>
              <a:gd name="connsiteY2" fmla="*/ 0 h 1420837"/>
              <a:gd name="connsiteX3" fmla="*/ 9144000 w 9158068"/>
              <a:gd name="connsiteY3" fmla="*/ 1420837 h 1420837"/>
              <a:gd name="connsiteX4" fmla="*/ 0 w 9158068"/>
              <a:gd name="connsiteY4" fmla="*/ 1420837 h 1420837"/>
              <a:gd name="connsiteX5" fmla="*/ 0 w 9158068"/>
              <a:gd name="connsiteY5" fmla="*/ 900333 h 142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8068" h="1420837">
                <a:moveTo>
                  <a:pt x="0" y="900333"/>
                </a:moveTo>
                <a:lnTo>
                  <a:pt x="6161649" y="140677"/>
                </a:lnTo>
                <a:lnTo>
                  <a:pt x="9158068" y="0"/>
                </a:lnTo>
                <a:lnTo>
                  <a:pt x="9144000" y="1420837"/>
                </a:lnTo>
                <a:lnTo>
                  <a:pt x="0" y="1420837"/>
                </a:lnTo>
                <a:lnTo>
                  <a:pt x="0" y="90033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211961" y="6265344"/>
            <a:ext cx="492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Тихонова Людмила Ивановна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8064" y="1622126"/>
            <a:ext cx="3744415" cy="2094906"/>
          </a:xfrm>
          <a:prstGeom prst="roundRect">
            <a:avLst/>
          </a:prstGeom>
          <a:gradFill>
            <a:gsLst>
              <a:gs pos="0">
                <a:schemeClr val="accent6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7030A0"/>
                </a:solidFill>
                <a:latin typeface="Cambria" panose="02040503050406030204" pitchFamily="18" charset="0"/>
              </a:rPr>
              <a:t> 	</a:t>
            </a: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Под </a:t>
            </a:r>
            <a:r>
              <a:rPr lang="ru-RU" b="1" dirty="0">
                <a:solidFill>
                  <a:srgbClr val="7030A0"/>
                </a:solidFill>
                <a:latin typeface="Cambria" panose="02040503050406030204" pitchFamily="18" charset="0"/>
              </a:rPr>
              <a:t>руководством Тихоновой Л.И. с 2007 </a:t>
            </a: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года были </a:t>
            </a:r>
            <a:r>
              <a:rPr lang="ru-RU" b="1" dirty="0">
                <a:solidFill>
                  <a:srgbClr val="7030A0"/>
                </a:solidFill>
                <a:latin typeface="Cambria" panose="02040503050406030204" pitchFamily="18" charset="0"/>
              </a:rPr>
              <a:t>отремонтированы залы торжественных регистраций в 12 районах области. </a:t>
            </a:r>
            <a:endParaRPr lang="ru-RU" sz="2000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pic>
        <p:nvPicPr>
          <p:cNvPr id="7170" name="Picture 2" descr="D:\информация для сайта\Заволжье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" y="1527558"/>
            <a:ext cx="2475059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информация для сайта\Заволжье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70" y="3163070"/>
            <a:ext cx="1656184" cy="249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информация для сайта\Димитровград\YoQ5dKUown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6" y="3273755"/>
            <a:ext cx="2490852" cy="167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информация для сайта\Майна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587" y="1340767"/>
            <a:ext cx="2246446" cy="177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информация для сайта\радищево\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8" y="5013167"/>
            <a:ext cx="1839707" cy="122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информация для сайта\сенгилей\1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397" y="3989427"/>
            <a:ext cx="2154426" cy="158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:\информация для сайта\чердаклинский\00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09" y="3933056"/>
            <a:ext cx="2475832" cy="164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D:\информация для сайта\Ульяновский\4к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151937"/>
            <a:ext cx="1514691" cy="1009794"/>
          </a:xfrm>
          <a:prstGeom prst="rect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111111111111111111111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6" y="212157"/>
            <a:ext cx="9144000" cy="130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4685999"/>
      </p:ext>
    </p:extLst>
  </p:cSld>
  <p:clrMapOvr>
    <a:masterClrMapping/>
  </p:clrMapOvr>
  <p:transition advTm="954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4772004" cy="182721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43372" y="607220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www.ktc.ru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0" y="5929330"/>
            <a:ext cx="9158068" cy="928670"/>
          </a:xfrm>
          <a:custGeom>
            <a:avLst/>
            <a:gdLst>
              <a:gd name="connsiteX0" fmla="*/ 0 w 9158068"/>
              <a:gd name="connsiteY0" fmla="*/ 900333 h 1420837"/>
              <a:gd name="connsiteX1" fmla="*/ 6161649 w 9158068"/>
              <a:gd name="connsiteY1" fmla="*/ 140677 h 1420837"/>
              <a:gd name="connsiteX2" fmla="*/ 9158068 w 9158068"/>
              <a:gd name="connsiteY2" fmla="*/ 0 h 1420837"/>
              <a:gd name="connsiteX3" fmla="*/ 9144000 w 9158068"/>
              <a:gd name="connsiteY3" fmla="*/ 1420837 h 1420837"/>
              <a:gd name="connsiteX4" fmla="*/ 0 w 9158068"/>
              <a:gd name="connsiteY4" fmla="*/ 1420837 h 1420837"/>
              <a:gd name="connsiteX5" fmla="*/ 0 w 9158068"/>
              <a:gd name="connsiteY5" fmla="*/ 900333 h 142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8068" h="1420837">
                <a:moveTo>
                  <a:pt x="0" y="900333"/>
                </a:moveTo>
                <a:lnTo>
                  <a:pt x="6161649" y="140677"/>
                </a:lnTo>
                <a:lnTo>
                  <a:pt x="9158068" y="0"/>
                </a:lnTo>
                <a:lnTo>
                  <a:pt x="9144000" y="1420837"/>
                </a:lnTo>
                <a:lnTo>
                  <a:pt x="0" y="1420837"/>
                </a:lnTo>
                <a:lnTo>
                  <a:pt x="0" y="90033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499992" y="6265344"/>
            <a:ext cx="464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Тихонова Людмила Ивановна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620732"/>
            <a:ext cx="4104456" cy="3104412"/>
          </a:xfrm>
          <a:prstGeom prst="roundRect">
            <a:avLst/>
          </a:prstGeom>
          <a:gradFill>
            <a:gsLst>
              <a:gs pos="0">
                <a:schemeClr val="accent6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	Тихонова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</a:rPr>
              <a:t>Л.И. активно </a:t>
            </a:r>
            <a:r>
              <a:rPr lang="ru-RU" sz="1600" b="1" spc="-20" dirty="0">
                <a:solidFill>
                  <a:srgbClr val="7030A0"/>
                </a:solidFill>
                <a:latin typeface="Cambria" panose="02040503050406030204" pitchFamily="18" charset="0"/>
              </a:rPr>
              <a:t>работает в различных </a:t>
            </a:r>
            <a:r>
              <a:rPr lang="ru-RU" sz="1600" b="1" spc="-20" dirty="0" smtClean="0">
                <a:solidFill>
                  <a:srgbClr val="7030A0"/>
                </a:solidFill>
                <a:latin typeface="Cambria" panose="02040503050406030204" pitchFamily="18" charset="0"/>
              </a:rPr>
              <a:t>общественных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</a:rPr>
              <a:t>организациях: является </a:t>
            </a:r>
            <a:r>
              <a:rPr lang="ru-RU" sz="16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руководи-</a:t>
            </a:r>
            <a:r>
              <a:rPr lang="ru-RU" sz="1600" b="1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телем</a:t>
            </a:r>
            <a:r>
              <a:rPr lang="ru-RU" sz="16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</a:rPr>
              <a:t>экспертной группы проекта «Создание и сохранение семей </a:t>
            </a:r>
            <a:r>
              <a:rPr lang="ru-RU" sz="16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в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</a:rPr>
              <a:t>Ульяновской области», является членом </a:t>
            </a:r>
            <a:r>
              <a:rPr lang="ru-RU" sz="16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Совета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</a:rPr>
              <a:t>по демографической и семейной политике, </a:t>
            </a:r>
            <a:r>
              <a:rPr lang="ru-RU" sz="1600" b="1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националь-ным</a:t>
            </a:r>
            <a:r>
              <a:rPr lang="ru-RU" sz="16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</a:rPr>
              <a:t>проектам в Ульяновской области, членом областного женсовета. </a:t>
            </a:r>
            <a:endParaRPr lang="ru-RU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pic>
        <p:nvPicPr>
          <p:cNvPr id="6146" name="Picture 2" descr="C:\Users\user0-15\Desktop\Тихонова)\20160401-zog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2816"/>
            <a:ext cx="3302264" cy="21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0-15\Desktop\Тихонова)\2IQ0JkLu3Ok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8"/>
          <a:stretch/>
        </p:blipFill>
        <p:spPr bwMode="auto">
          <a:xfrm>
            <a:off x="899592" y="4803350"/>
            <a:ext cx="2664296" cy="146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0-15\Desktop\Тихонова)\20160818_15533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3" t="18980" r="16078" b="34977"/>
          <a:stretch/>
        </p:blipFill>
        <p:spPr bwMode="auto">
          <a:xfrm>
            <a:off x="4227175" y="3837266"/>
            <a:ext cx="3417155" cy="21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11111111111111111111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6" y="212157"/>
            <a:ext cx="9144000" cy="130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3928232"/>
      </p:ext>
    </p:extLst>
  </p:cSld>
  <p:clrMapOvr>
    <a:masterClrMapping/>
  </p:clrMapOvr>
  <p:transition advTm="954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4772004" cy="182721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43372" y="607220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www.ktc.ru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0" y="5929330"/>
            <a:ext cx="9158068" cy="928670"/>
          </a:xfrm>
          <a:custGeom>
            <a:avLst/>
            <a:gdLst>
              <a:gd name="connsiteX0" fmla="*/ 0 w 9158068"/>
              <a:gd name="connsiteY0" fmla="*/ 900333 h 1420837"/>
              <a:gd name="connsiteX1" fmla="*/ 6161649 w 9158068"/>
              <a:gd name="connsiteY1" fmla="*/ 140677 h 1420837"/>
              <a:gd name="connsiteX2" fmla="*/ 9158068 w 9158068"/>
              <a:gd name="connsiteY2" fmla="*/ 0 h 1420837"/>
              <a:gd name="connsiteX3" fmla="*/ 9144000 w 9158068"/>
              <a:gd name="connsiteY3" fmla="*/ 1420837 h 1420837"/>
              <a:gd name="connsiteX4" fmla="*/ 0 w 9158068"/>
              <a:gd name="connsiteY4" fmla="*/ 1420837 h 1420837"/>
              <a:gd name="connsiteX5" fmla="*/ 0 w 9158068"/>
              <a:gd name="connsiteY5" fmla="*/ 900333 h 142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8068" h="1420837">
                <a:moveTo>
                  <a:pt x="0" y="900333"/>
                </a:moveTo>
                <a:lnTo>
                  <a:pt x="6161649" y="140677"/>
                </a:lnTo>
                <a:lnTo>
                  <a:pt x="9158068" y="0"/>
                </a:lnTo>
                <a:lnTo>
                  <a:pt x="9144000" y="1420837"/>
                </a:lnTo>
                <a:lnTo>
                  <a:pt x="0" y="1420837"/>
                </a:lnTo>
                <a:lnTo>
                  <a:pt x="0" y="90033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499993" y="6265344"/>
            <a:ext cx="464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Тихонова Людмила Ивановна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1916832"/>
            <a:ext cx="4183498" cy="3895106"/>
          </a:xfrm>
          <a:prstGeom prst="roundRect">
            <a:avLst/>
          </a:prstGeom>
          <a:gradFill>
            <a:gsLst>
              <a:gs pos="0">
                <a:schemeClr val="accent6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1950" algn="just"/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Как член Общественного совета </a:t>
            </a:r>
            <a:r>
              <a:rPr lang="ru-RU" b="1" dirty="0">
                <a:solidFill>
                  <a:srgbClr val="7030A0"/>
                </a:solidFill>
                <a:latin typeface="Cambria" panose="02040503050406030204" pitchFamily="18" charset="0"/>
              </a:rPr>
              <a:t>при Агентстве записи актов гражданского состояния </a:t>
            </a:r>
            <a:r>
              <a:rPr lang="ru-RU" b="1" spc="-10" dirty="0">
                <a:solidFill>
                  <a:srgbClr val="7030A0"/>
                </a:solidFill>
                <a:latin typeface="Cambria" panose="02040503050406030204" pitchFamily="18" charset="0"/>
              </a:rPr>
              <a:t>Ульяновской </a:t>
            </a:r>
            <a:r>
              <a:rPr lang="ru-RU" b="1" spc="-10" dirty="0" smtClean="0">
                <a:solidFill>
                  <a:srgbClr val="7030A0"/>
                </a:solidFill>
                <a:latin typeface="Cambria" panose="02040503050406030204" pitchFamily="18" charset="0"/>
              </a:rPr>
              <a:t>области принимает </a:t>
            </a:r>
            <a:r>
              <a:rPr lang="ru-RU" b="1" dirty="0">
                <a:solidFill>
                  <a:srgbClr val="7030A0"/>
                </a:solidFill>
                <a:latin typeface="Cambria" panose="02040503050406030204" pitchFamily="18" charset="0"/>
              </a:rPr>
              <a:t>активное участие в аппаратных совещаниях и заседаниях коллегии Агентства ЗАГС, является членом группы </a:t>
            </a: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по </a:t>
            </a:r>
            <a:r>
              <a:rPr lang="ru-RU" b="1" dirty="0">
                <a:solidFill>
                  <a:srgbClr val="7030A0"/>
                </a:solidFill>
                <a:latin typeface="Cambria" panose="02040503050406030204" pitchFamily="18" charset="0"/>
              </a:rPr>
              <a:t>профилактике коррупции, проводит экспертную оценку </a:t>
            </a: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по </a:t>
            </a:r>
            <a:r>
              <a:rPr lang="ru-RU" b="1" dirty="0">
                <a:solidFill>
                  <a:srgbClr val="7030A0"/>
                </a:solidFill>
                <a:latin typeface="Cambria" panose="02040503050406030204" pitchFamily="18" charset="0"/>
              </a:rPr>
              <a:t>проектам нормативных правовых актов Агентства ЗАГС </a:t>
            </a:r>
            <a:endParaRPr lang="ru-RU" sz="2000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pic>
        <p:nvPicPr>
          <p:cNvPr id="8194" name="Picture 2" descr="C:\Users\user0-15\Desktop\Тихонова)\C_3CWLJXsAAL1C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0" y="2110181"/>
            <a:ext cx="4575345" cy="343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1111111111111111111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6" y="212157"/>
            <a:ext cx="9144000" cy="130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1920319"/>
      </p:ext>
    </p:extLst>
  </p:cSld>
  <p:clrMapOvr>
    <a:masterClrMapping/>
  </p:clrMapOvr>
  <p:transition advTm="9547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1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292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nevidimova</dc:creator>
  <cp:lastModifiedBy>Смолькова Екатерина Вячеславовна</cp:lastModifiedBy>
  <cp:revision>62</cp:revision>
  <cp:lastPrinted>2017-06-14T10:43:01Z</cp:lastPrinted>
  <dcterms:created xsi:type="dcterms:W3CDTF">2015-02-09T08:11:44Z</dcterms:created>
  <dcterms:modified xsi:type="dcterms:W3CDTF">2017-11-15T15:20:06Z</dcterms:modified>
</cp:coreProperties>
</file>