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58" r:id="rId3"/>
    <p:sldId id="289" r:id="rId4"/>
    <p:sldId id="297" r:id="rId5"/>
    <p:sldId id="296" r:id="rId6"/>
    <p:sldId id="291" r:id="rId7"/>
    <p:sldId id="290" r:id="rId8"/>
    <p:sldId id="292" r:id="rId9"/>
    <p:sldId id="285" r:id="rId10"/>
    <p:sldId id="295" r:id="rId11"/>
    <p:sldId id="293" r:id="rId12"/>
    <p:sldId id="294" r:id="rId13"/>
    <p:sldId id="281" r:id="rId14"/>
    <p:sldId id="288" r:id="rId15"/>
    <p:sldId id="266" r:id="rId16"/>
    <p:sldId id="267" r:id="rId17"/>
    <p:sldId id="270" r:id="rId18"/>
    <p:sldId id="271" r:id="rId19"/>
    <p:sldId id="272" r:id="rId20"/>
    <p:sldId id="273" r:id="rId21"/>
    <p:sldId id="287" r:id="rId22"/>
    <p:sldId id="298" r:id="rId23"/>
    <p:sldId id="286" r:id="rId24"/>
    <p:sldId id="274" r:id="rId25"/>
    <p:sldId id="275" r:id="rId26"/>
    <p:sldId id="279" r:id="rId27"/>
    <p:sldId id="276" r:id="rId28"/>
    <p:sldId id="278" r:id="rId29"/>
    <p:sldId id="284" r:id="rId30"/>
    <p:sldId id="283" r:id="rId31"/>
    <p:sldId id="28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2" autoAdjust="0"/>
    <p:restoredTop sz="79229" autoAdjust="0"/>
  </p:normalViewPr>
  <p:slideViewPr>
    <p:cSldViewPr>
      <p:cViewPr>
        <p:scale>
          <a:sx n="110" d="100"/>
          <a:sy n="11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CD921-9286-4133-9147-B34AB8B3276B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15A6F-6D17-4F5F-94CB-D1DD39613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033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41605-BF3D-4B97-9FCB-109F2323E5F1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1129C-684B-4BE6-8DCF-61F60976310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41605-BF3D-4B97-9FCB-109F2323E5F1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1129C-684B-4BE6-8DCF-61F6097631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41605-BF3D-4B97-9FCB-109F2323E5F1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1129C-684B-4BE6-8DCF-61F6097631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41605-BF3D-4B97-9FCB-109F2323E5F1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1129C-684B-4BE6-8DCF-61F60976310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41605-BF3D-4B97-9FCB-109F2323E5F1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1129C-684B-4BE6-8DCF-61F6097631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41605-BF3D-4B97-9FCB-109F2323E5F1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1129C-684B-4BE6-8DCF-61F60976310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41605-BF3D-4B97-9FCB-109F2323E5F1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1129C-684B-4BE6-8DCF-61F60976310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41605-BF3D-4B97-9FCB-109F2323E5F1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1129C-684B-4BE6-8DCF-61F6097631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41605-BF3D-4B97-9FCB-109F2323E5F1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1129C-684B-4BE6-8DCF-61F6097631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41605-BF3D-4B97-9FCB-109F2323E5F1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1129C-684B-4BE6-8DCF-61F6097631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41605-BF3D-4B97-9FCB-109F2323E5F1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1129C-684B-4BE6-8DCF-61F60976310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B41605-BF3D-4B97-9FCB-109F2323E5F1}" type="datetimeFigureOut">
              <a:rPr lang="ru-RU" smtClean="0"/>
              <a:t>15.11.2017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01129C-684B-4BE6-8DCF-61F60976310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149080"/>
            <a:ext cx="8204448" cy="2376264"/>
          </a:xfrm>
        </p:spPr>
        <p:txBody>
          <a:bodyPr>
            <a:normAutofit fontScale="90000"/>
          </a:bodyPr>
          <a:lstStyle/>
          <a:p>
            <a:r>
              <a:rPr lang="ru-RU" sz="6700" b="1" dirty="0" err="1" smtClean="0"/>
              <a:t>Полянсков</a:t>
            </a:r>
            <a:r>
              <a:rPr lang="ru-RU" sz="6600" b="1" dirty="0" smtClean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Вячеслав Алексеевич</a:t>
            </a:r>
            <a:br>
              <a:rPr lang="ru-RU" b="1" dirty="0" smtClean="0"/>
            </a:br>
            <a:r>
              <a:rPr lang="ru-RU" sz="3600" dirty="0" smtClean="0"/>
              <a:t>1914-1994</a:t>
            </a:r>
            <a:endParaRPr lang="ru-RU" sz="3600" b="1" dirty="0"/>
          </a:p>
        </p:txBody>
      </p:sp>
      <p:pic>
        <p:nvPicPr>
          <p:cNvPr id="1026" name="Picture 2" descr="C:\Users\Администратор\Desktop\Полянсков старший\фото все\Фото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4530" r="3472"/>
          <a:stretch/>
        </p:blipFill>
        <p:spPr bwMode="auto">
          <a:xfrm>
            <a:off x="5220072" y="188640"/>
            <a:ext cx="3647250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6238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560885"/>
            <a:ext cx="6512511" cy="1108474"/>
          </a:xfrm>
        </p:spPr>
        <p:txBody>
          <a:bodyPr/>
          <a:lstStyle/>
          <a:p>
            <a:r>
              <a:rPr lang="ru-RU" sz="2800" dirty="0" err="1" smtClean="0"/>
              <a:t>Богдашкинцы</a:t>
            </a:r>
            <a:r>
              <a:rPr lang="ru-RU" sz="2800" dirty="0" smtClean="0"/>
              <a:t> – передовики области в животноводстве</a:t>
            </a:r>
            <a:endParaRPr lang="ru-RU" sz="2800" dirty="0"/>
          </a:p>
        </p:txBody>
      </p:sp>
      <p:pic>
        <p:nvPicPr>
          <p:cNvPr id="1026" name="Picture 2" descr="C:\Users\Администратор\Desktop\Полянсков старший\ulpravda071959-1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0" r="4347" b="39216"/>
          <a:stretch/>
        </p:blipFill>
        <p:spPr bwMode="auto">
          <a:xfrm>
            <a:off x="395536" y="188640"/>
            <a:ext cx="676875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87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445224"/>
            <a:ext cx="6512511" cy="69944"/>
          </a:xfrm>
        </p:spPr>
        <p:txBody>
          <a:bodyPr/>
          <a:lstStyle/>
          <a:p>
            <a:r>
              <a:rPr lang="ru-RU" sz="2400" dirty="0"/>
              <a:t>В</a:t>
            </a:r>
            <a:r>
              <a:rPr lang="ru-RU" sz="2400" dirty="0" smtClean="0"/>
              <a:t>ыпускники Ульяновского сельскохозяйственного института, 1959 г.</a:t>
            </a:r>
            <a:endParaRPr lang="ru-RU" sz="2400" dirty="0"/>
          </a:p>
        </p:txBody>
      </p:sp>
      <p:pic>
        <p:nvPicPr>
          <p:cNvPr id="7170" name="Picture 2" descr="C:\Users\Администратор\Desktop\Полянсков старший\фото все\выпуск Сх института 1959 г.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9" b="1876"/>
          <a:stretch/>
        </p:blipFill>
        <p:spPr bwMode="auto">
          <a:xfrm>
            <a:off x="899592" y="116632"/>
            <a:ext cx="7128792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5072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941168"/>
            <a:ext cx="6512511" cy="1728192"/>
          </a:xfrm>
        </p:spPr>
        <p:txBody>
          <a:bodyPr/>
          <a:lstStyle/>
          <a:p>
            <a:r>
              <a:rPr lang="ru-RU" sz="2800" dirty="0" smtClean="0"/>
              <a:t>Доклад </a:t>
            </a:r>
            <a:r>
              <a:rPr lang="ru-RU" sz="2800" dirty="0" err="1" smtClean="0"/>
              <a:t>Полянскова</a:t>
            </a:r>
            <a:r>
              <a:rPr lang="ru-RU" sz="2800" dirty="0" smtClean="0"/>
              <a:t> В.А. </a:t>
            </a:r>
            <a:br>
              <a:rPr lang="ru-RU" sz="2800" dirty="0" smtClean="0"/>
            </a:br>
            <a:r>
              <a:rPr lang="ru-RU" sz="2800" dirty="0" smtClean="0"/>
              <a:t>на сессии областного </a:t>
            </a:r>
            <a:br>
              <a:rPr lang="ru-RU" sz="2800" dirty="0" smtClean="0"/>
            </a:br>
            <a:r>
              <a:rPr lang="ru-RU" sz="2800" dirty="0" smtClean="0"/>
              <a:t>Совета депутатов</a:t>
            </a:r>
            <a:br>
              <a:rPr lang="ru-RU" sz="2800" dirty="0" smtClean="0"/>
            </a:br>
            <a:r>
              <a:rPr lang="ru-RU" sz="1800" dirty="0" smtClean="0"/>
              <a:t> «Ульяновская правда», 1959 г.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Администратор\Desktop\Полянсков старший\ulpravda1019592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4" t="-21706" r="-18104" b="50000"/>
          <a:stretch/>
        </p:blipFill>
        <p:spPr bwMode="auto">
          <a:xfrm>
            <a:off x="370112" y="-1971600"/>
            <a:ext cx="8378352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9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229200"/>
            <a:ext cx="6883167" cy="285968"/>
          </a:xfrm>
        </p:spPr>
        <p:txBody>
          <a:bodyPr/>
          <a:lstStyle/>
          <a:p>
            <a:pPr algn="ctr"/>
            <a:r>
              <a:rPr lang="ru-RU" sz="2800" dirty="0" smtClean="0"/>
              <a:t>Делегация </a:t>
            </a:r>
            <a:r>
              <a:rPr lang="ru-RU" sz="2800" dirty="0" err="1" smtClean="0"/>
              <a:t>Богдашкинского</a:t>
            </a:r>
            <a:r>
              <a:rPr lang="ru-RU" sz="2800" dirty="0" smtClean="0"/>
              <a:t> района</a:t>
            </a:r>
            <a:br>
              <a:rPr lang="ru-RU" sz="2800" dirty="0" smtClean="0"/>
            </a:br>
            <a:r>
              <a:rPr lang="ru-RU" sz="2800" dirty="0" smtClean="0"/>
              <a:t> с руководителями области </a:t>
            </a:r>
            <a:br>
              <a:rPr lang="ru-RU" sz="2800" dirty="0" smtClean="0"/>
            </a:br>
            <a:r>
              <a:rPr lang="ru-RU" sz="2800" dirty="0" smtClean="0"/>
              <a:t>на пленуме, 1960 г.</a:t>
            </a:r>
            <a:endParaRPr lang="ru-RU" sz="2800" dirty="0"/>
          </a:p>
        </p:txBody>
      </p:sp>
      <p:pic>
        <p:nvPicPr>
          <p:cNvPr id="9218" name="Picture 2" descr="C:\Users\Администратор\Desktop\Полянсков старший\фото все\Богдашкино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" t="1332" r="2283" b="12861"/>
          <a:stretch/>
        </p:blipFill>
        <p:spPr bwMode="auto">
          <a:xfrm>
            <a:off x="1115616" y="188640"/>
            <a:ext cx="7555287" cy="4906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0560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7" y="332656"/>
            <a:ext cx="3240360" cy="12385376"/>
          </a:xfrm>
        </p:spPr>
        <p:txBody>
          <a:bodyPr/>
          <a:lstStyle/>
          <a:p>
            <a:pPr algn="l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1600" dirty="0">
                <a:effectLst/>
              </a:rPr>
              <a:t>В декабре 1960 </a:t>
            </a:r>
            <a:r>
              <a:rPr lang="ru-RU" sz="1600" dirty="0" smtClean="0">
                <a:effectLst/>
              </a:rPr>
              <a:t>г. </a:t>
            </a:r>
            <a:r>
              <a:rPr lang="ru-RU" sz="1600" dirty="0" err="1" smtClean="0">
                <a:effectLst/>
              </a:rPr>
              <a:t>Полянсков</a:t>
            </a:r>
            <a:r>
              <a:rPr lang="ru-RU" sz="1600" dirty="0" smtClean="0">
                <a:effectLst/>
              </a:rPr>
              <a:t> </a:t>
            </a:r>
            <a:r>
              <a:rPr lang="ru-RU" sz="1600" dirty="0">
                <a:effectLst/>
              </a:rPr>
              <a:t>В.А</a:t>
            </a:r>
            <a:r>
              <a:rPr lang="ru-RU" sz="1600" dirty="0" smtClean="0">
                <a:effectLst/>
              </a:rPr>
              <a:t>. утверждён </a:t>
            </a:r>
            <a:r>
              <a:rPr lang="ru-RU" sz="1600" dirty="0">
                <a:effectLst/>
              </a:rPr>
              <a:t>начальником областного управления сельского </a:t>
            </a:r>
            <a:r>
              <a:rPr lang="ru-RU" sz="1600" dirty="0" smtClean="0">
                <a:effectLst/>
              </a:rPr>
              <a:t>хозяйства, </a:t>
            </a:r>
            <a:r>
              <a:rPr lang="ru-RU" sz="1600" dirty="0">
                <a:effectLst/>
              </a:rPr>
              <a:t>в </a:t>
            </a:r>
            <a:r>
              <a:rPr lang="ru-RU" sz="1600" dirty="0" smtClean="0">
                <a:effectLst/>
              </a:rPr>
              <a:t>1962 г. </a:t>
            </a:r>
            <a:r>
              <a:rPr lang="ru-RU" sz="1600" dirty="0" smtClean="0">
                <a:effectLst/>
              </a:rPr>
              <a:t>избран </a:t>
            </a:r>
            <a:r>
              <a:rPr lang="ru-RU" sz="1600" dirty="0">
                <a:effectLst/>
              </a:rPr>
              <a:t>секретарём обкома КПСС. 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5 </a:t>
            </a:r>
            <a:r>
              <a:rPr lang="ru-RU" sz="1600" dirty="0">
                <a:effectLst/>
              </a:rPr>
              <a:t>января 1963 </a:t>
            </a:r>
            <a:r>
              <a:rPr lang="ru-RU" sz="1600" dirty="0" smtClean="0">
                <a:effectLst/>
              </a:rPr>
              <a:t>г. был </a:t>
            </a:r>
            <a:r>
              <a:rPr lang="ru-RU" sz="1600" dirty="0">
                <a:effectLst/>
              </a:rPr>
              <a:t>избран вторым секретарём сельского обкома партии и членом бюро Ульяновского сельского обкома КПСС. 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500" dirty="0"/>
              <a:t>Делегация Ульяновской области на пленуме ЦК КПСС</a:t>
            </a:r>
            <a:br>
              <a:rPr lang="ru-RU" sz="1500" dirty="0"/>
            </a:br>
            <a:r>
              <a:rPr lang="ru-RU" sz="1400" dirty="0"/>
              <a:t>Москва</a:t>
            </a:r>
            <a:r>
              <a:rPr lang="ru-RU" sz="1400" dirty="0" smtClean="0"/>
              <a:t>, 1961 г.</a:t>
            </a:r>
            <a:r>
              <a:rPr lang="ru-RU" sz="1500" dirty="0" smtClean="0"/>
              <a:t/>
            </a:r>
            <a:br>
              <a:rPr lang="ru-RU" sz="1500" dirty="0" smtClean="0"/>
            </a:br>
            <a:endParaRPr lang="ru-RU" sz="1500" dirty="0"/>
          </a:p>
        </p:txBody>
      </p:sp>
      <p:pic>
        <p:nvPicPr>
          <p:cNvPr id="8194" name="Picture 2" descr="C:\Users\Администратор\Desktop\Полянсков старший\фото все\делегация УО на пленуме ЦК КПСС 1961 г.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 b="4901"/>
          <a:stretch/>
        </p:blipFill>
        <p:spPr bwMode="auto">
          <a:xfrm>
            <a:off x="755576" y="548680"/>
            <a:ext cx="5040560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3884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445224"/>
            <a:ext cx="6512511" cy="1296144"/>
          </a:xfrm>
        </p:spPr>
        <p:txBody>
          <a:bodyPr/>
          <a:lstStyle/>
          <a:p>
            <a:r>
              <a:rPr lang="ru-RU" sz="2800" dirty="0" smtClean="0"/>
              <a:t>День секретаря обкома КПСС начинался ранним утром, 1964 г. </a:t>
            </a:r>
            <a:endParaRPr lang="ru-RU" sz="2800" dirty="0"/>
          </a:p>
        </p:txBody>
      </p:sp>
      <p:pic>
        <p:nvPicPr>
          <p:cNvPr id="10242" name="Picture 2" descr="C:\Users\Администратор\Desktop\Полянсков старший\фото все\1964 г.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r="6807" b="5557"/>
          <a:stretch/>
        </p:blipFill>
        <p:spPr bwMode="auto">
          <a:xfrm>
            <a:off x="395536" y="332656"/>
            <a:ext cx="7200800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3978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013176"/>
            <a:ext cx="8496944" cy="1944216"/>
          </a:xfrm>
        </p:spPr>
        <p:txBody>
          <a:bodyPr/>
          <a:lstStyle/>
          <a:p>
            <a:pPr algn="l"/>
            <a:r>
              <a:rPr lang="ru-RU" sz="1800" dirty="0">
                <a:effectLst/>
              </a:rPr>
              <a:t>15 декабря 1964 </a:t>
            </a:r>
            <a:r>
              <a:rPr lang="ru-RU" sz="1800" dirty="0" smtClean="0">
                <a:effectLst/>
              </a:rPr>
              <a:t>г. </a:t>
            </a:r>
            <a:r>
              <a:rPr lang="ru-RU" sz="1800" dirty="0" err="1" smtClean="0">
                <a:effectLst/>
              </a:rPr>
              <a:t>Полянсков</a:t>
            </a:r>
            <a:r>
              <a:rPr lang="ru-RU" sz="1800" dirty="0" smtClean="0">
                <a:effectLst/>
              </a:rPr>
              <a:t> </a:t>
            </a:r>
            <a:r>
              <a:rPr lang="ru-RU" sz="1800" dirty="0">
                <a:effectLst/>
              </a:rPr>
              <a:t>В.А</a:t>
            </a:r>
            <a:r>
              <a:rPr lang="ru-RU" sz="1800" dirty="0" smtClean="0">
                <a:effectLst/>
              </a:rPr>
              <a:t>. избран </a:t>
            </a:r>
            <a:r>
              <a:rPr lang="ru-RU" sz="1800" dirty="0">
                <a:effectLst/>
              </a:rPr>
              <a:t>секретарём обкома </a:t>
            </a:r>
            <a:r>
              <a:rPr lang="ru-RU" sz="1800" dirty="0" smtClean="0">
                <a:effectLst/>
              </a:rPr>
              <a:t>КПСС, </a:t>
            </a: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>26 февраля 1966 </a:t>
            </a:r>
            <a:r>
              <a:rPr lang="ru-RU" sz="1800" dirty="0" smtClean="0">
                <a:effectLst/>
              </a:rPr>
              <a:t>г. – членом </a:t>
            </a:r>
            <a:r>
              <a:rPr lang="ru-RU" sz="1800" dirty="0">
                <a:effectLst/>
              </a:rPr>
              <a:t>бюро Ульяновского обкома КПСС. </a:t>
            </a: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r>
              <a:rPr lang="ru-RU" sz="1400" dirty="0" smtClean="0">
                <a:effectLst/>
              </a:rPr>
              <a:t>На фото: </a:t>
            </a:r>
            <a:r>
              <a:rPr lang="ru-RU" sz="1400" dirty="0" smtClean="0"/>
              <a:t>Дружный коллектив руководителей сельскохозяйственной отрасли</a:t>
            </a:r>
            <a:endParaRPr lang="ru-RU" sz="1400" dirty="0"/>
          </a:p>
        </p:txBody>
      </p:sp>
      <p:pic>
        <p:nvPicPr>
          <p:cNvPr id="11266" name="Picture 2" descr="C:\Users\Администратор\Desktop\Полянсков старший\фото все\оптимистичная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" t="3447" r="5710" b="-704"/>
          <a:stretch/>
        </p:blipFill>
        <p:spPr bwMode="auto">
          <a:xfrm>
            <a:off x="1187624" y="332656"/>
            <a:ext cx="626469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02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260648"/>
            <a:ext cx="2880320" cy="11161240"/>
          </a:xfrm>
        </p:spPr>
        <p:txBody>
          <a:bodyPr/>
          <a:lstStyle/>
          <a:p>
            <a:pPr algn="l"/>
            <a:r>
              <a:rPr lang="ru-RU" sz="1200" dirty="0" smtClean="0">
                <a:effectLst/>
              </a:rPr>
              <a:t>«Большое </a:t>
            </a:r>
            <a:r>
              <a:rPr lang="ru-RU" sz="1200" dirty="0">
                <a:effectLst/>
              </a:rPr>
              <a:t>видится </a:t>
            </a:r>
            <a:r>
              <a:rPr lang="ru-RU" sz="1200" dirty="0" smtClean="0">
                <a:effectLst/>
              </a:rPr>
              <a:t/>
            </a:r>
            <a:br>
              <a:rPr lang="ru-RU" sz="1200" dirty="0" smtClean="0">
                <a:effectLst/>
              </a:rPr>
            </a:br>
            <a:r>
              <a:rPr lang="ru-RU" sz="1200" dirty="0" smtClean="0">
                <a:effectLst/>
              </a:rPr>
              <a:t>на </a:t>
            </a:r>
            <a:r>
              <a:rPr lang="ru-RU" sz="1200" dirty="0">
                <a:effectLst/>
              </a:rPr>
              <a:t>расстоянии. Сегодня, </a:t>
            </a:r>
            <a:r>
              <a:rPr lang="ru-RU" sz="1200" dirty="0" smtClean="0">
                <a:effectLst/>
              </a:rPr>
              <a:t/>
            </a:r>
            <a:br>
              <a:rPr lang="ru-RU" sz="1200" dirty="0" smtClean="0">
                <a:effectLst/>
              </a:rPr>
            </a:br>
            <a:r>
              <a:rPr lang="ru-RU" sz="1200" dirty="0" smtClean="0">
                <a:effectLst/>
              </a:rPr>
              <a:t>по </a:t>
            </a:r>
            <a:r>
              <a:rPr lang="ru-RU" sz="1200" dirty="0">
                <a:effectLst/>
              </a:rPr>
              <a:t>прошествии нескольких десятков лет, приходит осознание масштабов строительства  советского государства. Бескрайние пашни, огромные животноводческие комплексы, предприятия переработки – созданное в то время составляет основу сельского хозяйства Ульяновской области и сейчас. В 1970-е годы регион находился </a:t>
            </a:r>
            <a:r>
              <a:rPr lang="ru-RU" sz="1200" dirty="0" smtClean="0">
                <a:effectLst/>
              </a:rPr>
              <a:t/>
            </a:r>
            <a:br>
              <a:rPr lang="ru-RU" sz="1200" dirty="0" smtClean="0">
                <a:effectLst/>
              </a:rPr>
            </a:br>
            <a:r>
              <a:rPr lang="ru-RU" sz="1200" dirty="0" smtClean="0">
                <a:effectLst/>
              </a:rPr>
              <a:t>в </a:t>
            </a:r>
            <a:r>
              <a:rPr lang="ru-RU" sz="1200" dirty="0">
                <a:effectLst/>
              </a:rPr>
              <a:t>числе аграрных передовиков, дважды став участником ВДНХ, ежеквартально и по итогам года получая </a:t>
            </a:r>
            <a:r>
              <a:rPr lang="ru-RU" sz="1200" dirty="0" smtClean="0">
                <a:effectLst/>
              </a:rPr>
              <a:t>знамёна </a:t>
            </a:r>
            <a:br>
              <a:rPr lang="ru-RU" sz="1200" dirty="0" smtClean="0">
                <a:effectLst/>
              </a:rPr>
            </a:br>
            <a:r>
              <a:rPr lang="ru-RU" sz="1200" dirty="0" smtClean="0">
                <a:effectLst/>
              </a:rPr>
              <a:t>и </a:t>
            </a:r>
            <a:r>
              <a:rPr lang="ru-RU" sz="1200" dirty="0">
                <a:effectLst/>
              </a:rPr>
              <a:t>премии по зерну </a:t>
            </a:r>
            <a:r>
              <a:rPr lang="ru-RU" sz="1200" dirty="0" smtClean="0">
                <a:effectLst/>
              </a:rPr>
              <a:t/>
            </a:r>
            <a:br>
              <a:rPr lang="ru-RU" sz="1200" dirty="0" smtClean="0">
                <a:effectLst/>
              </a:rPr>
            </a:br>
            <a:r>
              <a:rPr lang="ru-RU" sz="1200" dirty="0" smtClean="0">
                <a:effectLst/>
              </a:rPr>
              <a:t>и </a:t>
            </a:r>
            <a:r>
              <a:rPr lang="ru-RU" sz="1200" dirty="0">
                <a:effectLst/>
              </a:rPr>
              <a:t>подсолнечнику. </a:t>
            </a:r>
            <a:r>
              <a:rPr lang="ru-RU" sz="1200" dirty="0" smtClean="0">
                <a:effectLst/>
              </a:rPr>
              <a:t/>
            </a:r>
            <a:br>
              <a:rPr lang="ru-RU" sz="1200" dirty="0" smtClean="0">
                <a:effectLst/>
              </a:rPr>
            </a:b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r>
              <a:rPr lang="ru-RU" sz="1200" dirty="0" smtClean="0">
                <a:effectLst/>
              </a:rPr>
              <a:t>Очевидно, что без самоотверженного труда колхозников и грамотной политики профильных руководителей обкома партии рекорды были бы недостижимы».</a:t>
            </a:r>
            <a:br>
              <a:rPr lang="ru-RU" sz="1200" dirty="0" smtClean="0">
                <a:effectLst/>
              </a:rPr>
            </a:br>
            <a:r>
              <a:rPr lang="ru-RU" sz="1200" dirty="0" smtClean="0">
                <a:effectLst/>
              </a:rPr>
              <a:t/>
            </a:r>
            <a:br>
              <a:rPr lang="ru-RU" sz="1200" dirty="0" smtClean="0">
                <a:effectLst/>
              </a:rPr>
            </a:br>
            <a:r>
              <a:rPr lang="ru-RU" sz="1200" dirty="0" smtClean="0">
                <a:effectLst/>
              </a:rPr>
              <a:t/>
            </a:r>
            <a:br>
              <a:rPr lang="ru-RU" sz="1200" dirty="0" smtClean="0">
                <a:effectLst/>
              </a:rPr>
            </a:br>
            <a:r>
              <a:rPr lang="ru-RU" sz="1200" dirty="0" smtClean="0">
                <a:effectLst/>
              </a:rPr>
              <a:t>          «</a:t>
            </a:r>
            <a:r>
              <a:rPr lang="ru-RU" sz="1000" dirty="0" smtClean="0">
                <a:effectLst/>
              </a:rPr>
              <a:t>Симбирский курьер», 2016 г.</a:t>
            </a: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endParaRPr lang="ru-RU" sz="1200" dirty="0"/>
          </a:p>
        </p:txBody>
      </p:sp>
      <p:pic>
        <p:nvPicPr>
          <p:cNvPr id="14338" name="Picture 2" descr="C:\Users\Администратор\Desktop\Полянсков старший\фото все\вручение знамени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196752"/>
            <a:ext cx="568863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18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97152"/>
            <a:ext cx="7910264" cy="187220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1600" dirty="0" smtClean="0">
                <a:effectLst/>
              </a:rPr>
              <a:t>«</a:t>
            </a:r>
            <a:r>
              <a:rPr lang="ru-RU" sz="1600" dirty="0" err="1">
                <a:effectLst/>
              </a:rPr>
              <a:t>Косыгинская</a:t>
            </a:r>
            <a:r>
              <a:rPr lang="ru-RU" sz="1600" dirty="0">
                <a:effectLst/>
              </a:rPr>
              <a:t> реформа» </a:t>
            </a:r>
            <a:r>
              <a:rPr lang="ru-RU" sz="1600" dirty="0" smtClean="0">
                <a:effectLst/>
              </a:rPr>
              <a:t>- расширение </a:t>
            </a:r>
            <a:r>
              <a:rPr lang="ru-RU" sz="1600" dirty="0">
                <a:effectLst/>
              </a:rPr>
              <a:t>самостоятельности </a:t>
            </a:r>
            <a:r>
              <a:rPr lang="ru-RU" sz="1600" dirty="0" smtClean="0">
                <a:effectLst/>
              </a:rPr>
              <a:t>предприятий 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и </a:t>
            </a:r>
            <a:r>
              <a:rPr lang="ru-RU" sz="1600" dirty="0">
                <a:effectLst/>
              </a:rPr>
              <a:t>возможностей материального стимулирования труда, децентрализация </a:t>
            </a:r>
            <a:r>
              <a:rPr lang="ru-RU" sz="1600" dirty="0" smtClean="0">
                <a:effectLst/>
              </a:rPr>
              <a:t>планирования - </a:t>
            </a:r>
            <a:r>
              <a:rPr lang="ru-RU" sz="1600" dirty="0">
                <a:effectLst/>
              </a:rPr>
              <a:t>привели к ошеломляющим результатам</a:t>
            </a:r>
            <a:r>
              <a:rPr lang="ru-RU" sz="1600" dirty="0" smtClean="0">
                <a:effectLst/>
              </a:rPr>
              <a:t>.  </a:t>
            </a:r>
            <a:r>
              <a:rPr lang="ru-RU" sz="1600" dirty="0" smtClean="0"/>
              <a:t>Были </a:t>
            </a:r>
            <a:r>
              <a:rPr lang="ru-RU" sz="1600" dirty="0"/>
              <a:t>повышены закупочные цены на зерно, увеличены капиталовложения в отрасль</a:t>
            </a:r>
            <a:r>
              <a:rPr lang="ru-RU" sz="1600" dirty="0" smtClean="0"/>
              <a:t>. </a:t>
            </a:r>
            <a:r>
              <a:rPr lang="ru-RU" sz="1600" dirty="0"/>
              <a:t>Объём валовой продукции значительно </a:t>
            </a:r>
            <a:r>
              <a:rPr lang="ru-RU" sz="1600" dirty="0" smtClean="0"/>
              <a:t>вырос. </a:t>
            </a:r>
            <a:br>
              <a:rPr lang="ru-RU" sz="1600" dirty="0" smtClean="0"/>
            </a:br>
            <a:r>
              <a:rPr lang="ru-RU" sz="1600" dirty="0" smtClean="0">
                <a:effectLst/>
              </a:rPr>
              <a:t>«</a:t>
            </a:r>
            <a:r>
              <a:rPr lang="ru-RU" sz="1600" dirty="0">
                <a:effectLst/>
              </a:rPr>
              <a:t>Восьмая пятилетка» 1966-1970 </a:t>
            </a:r>
            <a:r>
              <a:rPr lang="ru-RU" sz="1600" dirty="0" smtClean="0">
                <a:effectLst/>
              </a:rPr>
              <a:t>гг. </a:t>
            </a:r>
            <a:r>
              <a:rPr lang="ru-RU" sz="1600" dirty="0">
                <a:effectLst/>
              </a:rPr>
              <a:t>оказалась самой успешной 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в </a:t>
            </a:r>
            <a:r>
              <a:rPr lang="ru-RU" sz="1600" dirty="0">
                <a:effectLst/>
              </a:rPr>
              <a:t>советской </a:t>
            </a:r>
            <a:r>
              <a:rPr lang="ru-RU" sz="1600" dirty="0" smtClean="0">
                <a:effectLst/>
              </a:rPr>
              <a:t>истории, получив </a:t>
            </a:r>
            <a:r>
              <a:rPr lang="ru-RU" sz="1600" dirty="0">
                <a:effectLst/>
              </a:rPr>
              <a:t>эпитет «золотая».</a:t>
            </a:r>
            <a:r>
              <a:rPr lang="ru-RU" sz="2000" b="0" dirty="0">
                <a:effectLst/>
              </a:rPr>
              <a:t> </a:t>
            </a:r>
            <a:endParaRPr lang="ru-RU" sz="2000" dirty="0"/>
          </a:p>
        </p:txBody>
      </p:sp>
      <p:pic>
        <p:nvPicPr>
          <p:cNvPr id="15362" name="Picture 2" descr="C:\Users\Администратор\Desktop\Полянсков старший\фото все\1964 г.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4361" b="15653"/>
          <a:stretch/>
        </p:blipFill>
        <p:spPr bwMode="auto">
          <a:xfrm>
            <a:off x="1403647" y="260648"/>
            <a:ext cx="6704439" cy="4397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6012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59" y="5301208"/>
            <a:ext cx="7920881" cy="720080"/>
          </a:xfrm>
        </p:spPr>
        <p:txBody>
          <a:bodyPr/>
          <a:lstStyle/>
          <a:p>
            <a:r>
              <a:rPr lang="ru-RU" sz="2000" dirty="0" smtClean="0"/>
              <a:t>Встреча Суслова М.А</a:t>
            </a:r>
            <a:r>
              <a:rPr lang="ru-RU" sz="2000" dirty="0"/>
              <a:t>. </a:t>
            </a:r>
            <a:r>
              <a:rPr lang="ru-RU" sz="2000" dirty="0" smtClean="0"/>
              <a:t>на Родине, май 1966 г.</a:t>
            </a:r>
            <a:endParaRPr lang="ru-RU" sz="2000" dirty="0"/>
          </a:p>
        </p:txBody>
      </p:sp>
      <p:pic>
        <p:nvPicPr>
          <p:cNvPr id="16386" name="Picture 2" descr="C:\Users\Администратор\Desktop\Полянсков старший\фото все\Суслов 1966 г.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332656"/>
            <a:ext cx="770485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81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4176464" cy="5472608"/>
          </a:xfrm>
        </p:spPr>
        <p:txBody>
          <a:bodyPr/>
          <a:lstStyle/>
          <a:p>
            <a:pPr algn="l"/>
            <a:r>
              <a:rPr lang="ru-RU" sz="1400" dirty="0" smtClean="0"/>
              <a:t>Вячеслав </a:t>
            </a:r>
            <a:r>
              <a:rPr lang="ru-RU" sz="1400" dirty="0"/>
              <a:t>Алексеевич </a:t>
            </a:r>
            <a:r>
              <a:rPr lang="ru-RU" sz="1400" dirty="0" err="1"/>
              <a:t>Полянсков</a:t>
            </a:r>
            <a:r>
              <a:rPr lang="ru-RU" sz="1400" dirty="0"/>
              <a:t> родился </a:t>
            </a:r>
            <a:r>
              <a:rPr lang="ru-RU" sz="1400" dirty="0" smtClean="0"/>
              <a:t>в 1914 г. </a:t>
            </a:r>
            <a:r>
              <a:rPr lang="ru-RU" sz="1400" dirty="0"/>
              <a:t>в </a:t>
            </a:r>
            <a:r>
              <a:rPr lang="ru-RU" sz="1400" dirty="0" smtClean="0"/>
              <a:t>с. </a:t>
            </a:r>
            <a:r>
              <a:rPr lang="ru-RU" sz="1400" dirty="0" err="1"/>
              <a:t>Гладчиха</a:t>
            </a:r>
            <a:r>
              <a:rPr lang="ru-RU" sz="1400" dirty="0"/>
              <a:t> </a:t>
            </a:r>
            <a:r>
              <a:rPr lang="ru-RU" sz="1400" dirty="0" err="1"/>
              <a:t>Тереньгульского</a:t>
            </a:r>
            <a:r>
              <a:rPr lang="ru-RU" sz="1400" dirty="0"/>
              <a:t> района </a:t>
            </a:r>
            <a:r>
              <a:rPr lang="ru-RU" sz="1400" dirty="0" smtClean="0"/>
              <a:t>в </a:t>
            </a:r>
            <a:r>
              <a:rPr lang="ru-RU" sz="1400" dirty="0"/>
              <a:t>крестьянской семье</a:t>
            </a:r>
            <a:r>
              <a:rPr lang="ru-RU" sz="1400" dirty="0" smtClean="0"/>
              <a:t>.</a:t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В 1928 г. </a:t>
            </a:r>
            <a:r>
              <a:rPr lang="ru-RU" sz="1400" dirty="0"/>
              <a:t>поступил в </a:t>
            </a:r>
            <a:r>
              <a:rPr lang="ru-RU" sz="1400" dirty="0" err="1" smtClean="0"/>
              <a:t>Скугареевскую</a:t>
            </a:r>
            <a:r>
              <a:rPr lang="ru-RU" sz="1400" dirty="0" smtClean="0"/>
              <a:t> с/х </a:t>
            </a:r>
            <a:r>
              <a:rPr lang="ru-RU" sz="1400" dirty="0"/>
              <a:t>школу, </a:t>
            </a:r>
            <a:r>
              <a:rPr lang="ru-RU" sz="1400" dirty="0" smtClean="0"/>
              <a:t>затем в </a:t>
            </a:r>
            <a:r>
              <a:rPr lang="ru-RU" sz="1400" dirty="0" err="1" smtClean="0"/>
              <a:t>Скугареевский</a:t>
            </a:r>
            <a:r>
              <a:rPr lang="ru-RU" sz="1400" dirty="0" smtClean="0"/>
              <a:t> с/х техникум</a:t>
            </a:r>
            <a:r>
              <a:rPr lang="ru-RU" sz="1400" dirty="0"/>
              <a:t>, который окончил в Ульяновске </a:t>
            </a:r>
            <a:r>
              <a:rPr lang="ru-RU" sz="1400" dirty="0" smtClean="0"/>
              <a:t>со специальностью «агроном». </a:t>
            </a:r>
            <a:r>
              <a:rPr lang="ru-RU" sz="1400" dirty="0"/>
              <a:t>В 14 лет вступил в комсомол</a:t>
            </a:r>
            <a:r>
              <a:rPr lang="ru-RU" sz="1400" dirty="0" smtClean="0"/>
              <a:t>.</a:t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В </a:t>
            </a:r>
            <a:r>
              <a:rPr lang="ru-RU" sz="1400" dirty="0"/>
              <a:t>1935 </a:t>
            </a:r>
            <a:r>
              <a:rPr lang="ru-RU" sz="1400" dirty="0" smtClean="0"/>
              <a:t>г. принят </a:t>
            </a:r>
            <a:r>
              <a:rPr lang="ru-RU" sz="1400" dirty="0"/>
              <a:t>на работу </a:t>
            </a:r>
            <a:r>
              <a:rPr lang="ru-RU" sz="1400" dirty="0" smtClean="0"/>
              <a:t>агрономом-семеноводом </a:t>
            </a:r>
            <a:r>
              <a:rPr lang="ru-RU" sz="1400" dirty="0"/>
              <a:t>в </a:t>
            </a:r>
            <a:r>
              <a:rPr lang="ru-RU" sz="1400" dirty="0" err="1"/>
              <a:t>Телешевскую</a:t>
            </a:r>
            <a:r>
              <a:rPr lang="ru-RU" sz="1400" dirty="0"/>
              <a:t> машинно-тракторную </a:t>
            </a:r>
            <a:r>
              <a:rPr lang="ru-RU" sz="1400" dirty="0" smtClean="0"/>
              <a:t>станцию (МТС) </a:t>
            </a:r>
            <a:r>
              <a:rPr lang="ru-RU" sz="1400" dirty="0" err="1"/>
              <a:t>Богдашкинского</a:t>
            </a:r>
            <a:r>
              <a:rPr lang="ru-RU" sz="1400" dirty="0"/>
              <a:t> </a:t>
            </a:r>
            <a:r>
              <a:rPr lang="ru-RU" sz="1400" dirty="0" smtClean="0"/>
              <a:t>района. </a:t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После </a:t>
            </a:r>
            <a:r>
              <a:rPr lang="ru-RU" sz="1400" dirty="0"/>
              <a:t>демобилизации </a:t>
            </a:r>
            <a:r>
              <a:rPr lang="ru-RU" sz="1400" dirty="0" smtClean="0"/>
              <a:t>в </a:t>
            </a:r>
            <a:r>
              <a:rPr lang="ru-RU" sz="1400" dirty="0"/>
              <a:t>1938 </a:t>
            </a:r>
            <a:r>
              <a:rPr lang="ru-RU" sz="1400" dirty="0" smtClean="0"/>
              <a:t>г. работал </a:t>
            </a:r>
            <a:r>
              <a:rPr lang="ru-RU" sz="1400" dirty="0"/>
              <a:t>старшим агрономом Сталинской МТС </a:t>
            </a:r>
            <a:r>
              <a:rPr lang="ru-RU" sz="1400" dirty="0" err="1"/>
              <a:t>Игнатовского</a:t>
            </a:r>
            <a:r>
              <a:rPr lang="ru-RU" sz="1400" dirty="0"/>
              <a:t> района. В апреле 1940 </a:t>
            </a:r>
            <a:r>
              <a:rPr lang="ru-RU" sz="1400" dirty="0" smtClean="0"/>
              <a:t>г. </a:t>
            </a:r>
            <a:r>
              <a:rPr lang="ru-RU" sz="1400" dirty="0" err="1" smtClean="0"/>
              <a:t>Полянсков</a:t>
            </a:r>
            <a:r>
              <a:rPr lang="ru-RU" sz="1400" dirty="0" smtClean="0"/>
              <a:t> В.А</a:t>
            </a:r>
            <a:r>
              <a:rPr lang="ru-RU" sz="1400" dirty="0"/>
              <a:t>.  </a:t>
            </a:r>
            <a:r>
              <a:rPr lang="ru-RU" sz="1400" dirty="0" smtClean="0"/>
              <a:t>вступил в </a:t>
            </a:r>
            <a:r>
              <a:rPr lang="ru-RU" sz="1400" dirty="0"/>
              <a:t>КПСС.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>С</a:t>
            </a:r>
            <a:r>
              <a:rPr lang="ru-RU" sz="1400" dirty="0" smtClean="0"/>
              <a:t> </a:t>
            </a:r>
            <a:r>
              <a:rPr lang="ru-RU" sz="1400" dirty="0"/>
              <a:t>1943 </a:t>
            </a:r>
            <a:r>
              <a:rPr lang="ru-RU" sz="1400" dirty="0" smtClean="0"/>
              <a:t>г. - </a:t>
            </a:r>
            <a:r>
              <a:rPr lang="ru-RU" sz="1400" dirty="0"/>
              <a:t>старший агроном </a:t>
            </a:r>
            <a:r>
              <a:rPr lang="ru-RU" sz="1400" dirty="0" err="1"/>
              <a:t>Майнской</a:t>
            </a:r>
            <a:r>
              <a:rPr lang="ru-RU" sz="1400" dirty="0"/>
              <a:t> МТС </a:t>
            </a:r>
            <a:r>
              <a:rPr lang="ru-RU" sz="1400" dirty="0" err="1"/>
              <a:t>Майнского</a:t>
            </a:r>
            <a:r>
              <a:rPr lang="ru-RU" sz="1400" dirty="0"/>
              <a:t> района. Проявил себя как требовательный и знающий своё дело специалист.</a:t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2050" name="Picture 2" descr="C:\Users\Администратор\Desktop\Полянсков старший\фото все\молодые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4" t="3190" r="21766" b="29221"/>
          <a:stretch/>
        </p:blipFill>
        <p:spPr bwMode="auto">
          <a:xfrm>
            <a:off x="5868144" y="332656"/>
            <a:ext cx="244827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74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949280"/>
            <a:ext cx="6512511" cy="576064"/>
          </a:xfrm>
        </p:spPr>
        <p:txBody>
          <a:bodyPr/>
          <a:lstStyle/>
          <a:p>
            <a:r>
              <a:rPr lang="ru-RU" sz="2800" dirty="0" smtClean="0"/>
              <a:t>Субботник – дело каждого</a:t>
            </a:r>
            <a:endParaRPr lang="ru-RU" sz="2800" dirty="0"/>
          </a:p>
        </p:txBody>
      </p:sp>
      <p:pic>
        <p:nvPicPr>
          <p:cNvPr id="17410" name="Picture 2" descr="C:\Users\Администратор\Desktop\Полянсков старший\фото все\субботник Мемцентр 1969 г.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620688"/>
            <a:ext cx="777686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20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476672"/>
            <a:ext cx="4464496" cy="6552728"/>
          </a:xfrm>
        </p:spPr>
        <p:txBody>
          <a:bodyPr/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800" dirty="0" smtClean="0"/>
              <a:t>За </a:t>
            </a:r>
            <a:r>
              <a:rPr lang="ru-RU" sz="1800" dirty="0"/>
              <a:t>успехи, достигнутые в развитии народного хозяйства </a:t>
            </a:r>
            <a:r>
              <a:rPr lang="ru-RU" sz="1800" dirty="0" smtClean="0"/>
              <a:t>области,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 </a:t>
            </a:r>
            <a:r>
              <a:rPr lang="ru-RU" sz="1800" dirty="0"/>
              <a:t>том числе и в сельском хозяйстве</a:t>
            </a:r>
            <a:r>
              <a:rPr lang="ru-RU" sz="1800" dirty="0" smtClean="0"/>
              <a:t>), </a:t>
            </a:r>
            <a:r>
              <a:rPr lang="ru-RU" sz="1800" dirty="0"/>
              <a:t>и во Всесоюзном социалистическом соревновании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 </a:t>
            </a:r>
            <a:r>
              <a:rPr lang="ru-RU" sz="1800" dirty="0"/>
              <a:t>1966, </a:t>
            </a:r>
            <a:r>
              <a:rPr lang="ru-RU" sz="1800" dirty="0" smtClean="0"/>
              <a:t>1971 и </a:t>
            </a:r>
            <a:r>
              <a:rPr lang="ru-RU" sz="1800" dirty="0"/>
              <a:t>1973 </a:t>
            </a:r>
            <a:r>
              <a:rPr lang="ru-RU" sz="1800" dirty="0" smtClean="0"/>
              <a:t>гг., </a:t>
            </a:r>
            <a:br>
              <a:rPr lang="ru-RU" sz="1800" dirty="0" smtClean="0"/>
            </a:br>
            <a:r>
              <a:rPr lang="ru-RU" sz="1800" dirty="0" smtClean="0"/>
              <a:t>Вячеслав </a:t>
            </a:r>
            <a:r>
              <a:rPr lang="ru-RU" sz="1800" dirty="0"/>
              <a:t>Алексеевич </a:t>
            </a:r>
            <a:r>
              <a:rPr lang="ru-RU" sz="1800" dirty="0" err="1"/>
              <a:t>Полянсков</a:t>
            </a:r>
            <a:r>
              <a:rPr lang="ru-RU" sz="1800" dirty="0"/>
              <a:t> был награждён орденом </a:t>
            </a:r>
            <a:r>
              <a:rPr lang="ru-RU" sz="1800" dirty="0" smtClean="0"/>
              <a:t>Трудового </a:t>
            </a:r>
            <a:r>
              <a:rPr lang="ru-RU" sz="1800" dirty="0"/>
              <a:t>Красного </a:t>
            </a:r>
            <a:r>
              <a:rPr lang="ru-RU" sz="1800" dirty="0" smtClean="0"/>
              <a:t>Знамени</a:t>
            </a:r>
            <a:br>
              <a:rPr lang="ru-RU" sz="1800" dirty="0" smtClean="0"/>
            </a:br>
            <a:r>
              <a:rPr lang="ru-RU" sz="1800" dirty="0" smtClean="0"/>
              <a:t>и медалью </a:t>
            </a:r>
            <a:r>
              <a:rPr lang="ru-RU" sz="1800" dirty="0"/>
              <a:t>«За доблестный </a:t>
            </a:r>
            <a:r>
              <a:rPr lang="ru-RU" sz="1800" dirty="0" smtClean="0"/>
              <a:t>труд. </a:t>
            </a:r>
            <a:br>
              <a:rPr lang="ru-RU" sz="1800" dirty="0" smtClean="0"/>
            </a:br>
            <a:r>
              <a:rPr lang="ru-RU" sz="1800" dirty="0" smtClean="0"/>
              <a:t>В </a:t>
            </a:r>
            <a:r>
              <a:rPr lang="ru-RU" sz="1800" dirty="0"/>
              <a:t>ознаменование 100-летия со дня рождения </a:t>
            </a:r>
            <a:r>
              <a:rPr lang="ru-RU" sz="1800" dirty="0" smtClean="0"/>
              <a:t>Владимира Ильича </a:t>
            </a:r>
            <a:r>
              <a:rPr lang="ru-RU" sz="1800" dirty="0"/>
              <a:t>Ленина». 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6146" name="Picture 2" descr="C:\Users\Администратор\Desktop\Полянсков старший\фото все\1959 г.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1648" r="2258" b="7720"/>
          <a:stretch/>
        </p:blipFill>
        <p:spPr bwMode="auto">
          <a:xfrm>
            <a:off x="779929" y="349624"/>
            <a:ext cx="3370730" cy="489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08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6093296"/>
            <a:ext cx="6512511" cy="576064"/>
          </a:xfrm>
        </p:spPr>
        <p:txBody>
          <a:bodyPr/>
          <a:lstStyle/>
          <a:p>
            <a:r>
              <a:rPr lang="ru-RU" sz="3600" dirty="0" smtClean="0"/>
              <a:t>Весна 1970 г.</a:t>
            </a:r>
            <a:endParaRPr lang="ru-RU" sz="3600" dirty="0"/>
          </a:p>
        </p:txBody>
      </p:sp>
      <p:pic>
        <p:nvPicPr>
          <p:cNvPr id="1026" name="Picture 2" descr="C:\Users\Администратор\Desktop\1970-е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799288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930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661248"/>
            <a:ext cx="6512511" cy="1008112"/>
          </a:xfrm>
        </p:spPr>
        <p:txBody>
          <a:bodyPr/>
          <a:lstStyle/>
          <a:p>
            <a:r>
              <a:rPr lang="ru-RU" sz="2800" dirty="0" smtClean="0"/>
              <a:t>Высокие гости в Ульяновске </a:t>
            </a:r>
            <a:br>
              <a:rPr lang="ru-RU" sz="2800" dirty="0" smtClean="0"/>
            </a:br>
            <a:r>
              <a:rPr lang="ru-RU" sz="2800" dirty="0" smtClean="0"/>
              <a:t>в год 100-летия </a:t>
            </a:r>
            <a:r>
              <a:rPr lang="ru-RU" sz="2800" dirty="0" err="1" smtClean="0"/>
              <a:t>В.И.Ленина</a:t>
            </a:r>
            <a:endParaRPr lang="ru-RU" sz="2800" dirty="0"/>
          </a:p>
        </p:txBody>
      </p:sp>
      <p:pic>
        <p:nvPicPr>
          <p:cNvPr id="20482" name="Picture 2" descr="C:\Users\Администратор\Desktop\Полянсков старший\фото все\встреча руководства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16632"/>
            <a:ext cx="806489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8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589240"/>
            <a:ext cx="6512511" cy="1080120"/>
          </a:xfrm>
        </p:spPr>
        <p:txBody>
          <a:bodyPr/>
          <a:lstStyle/>
          <a:p>
            <a:r>
              <a:rPr lang="ru-RU" sz="2800" dirty="0" smtClean="0"/>
              <a:t>100-летие </a:t>
            </a:r>
            <a:r>
              <a:rPr lang="ru-RU" sz="2800" dirty="0" err="1" smtClean="0"/>
              <a:t>В.И.Ленина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dirty="0" smtClean="0"/>
              <a:t>в Ульяновске</a:t>
            </a:r>
            <a:endParaRPr lang="ru-RU" sz="2800" dirty="0"/>
          </a:p>
        </p:txBody>
      </p:sp>
      <p:pic>
        <p:nvPicPr>
          <p:cNvPr id="18434" name="Picture 2" descr="C:\Users\Администратор\Desktop\Полянсков старший\фото все\Мемцентр 1970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t="1125" b="4457"/>
          <a:stretch/>
        </p:blipFill>
        <p:spPr bwMode="auto">
          <a:xfrm>
            <a:off x="899592" y="188640"/>
            <a:ext cx="7200800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3270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5877272"/>
            <a:ext cx="7334200" cy="864096"/>
          </a:xfrm>
        </p:spPr>
        <p:txBody>
          <a:bodyPr/>
          <a:lstStyle/>
          <a:p>
            <a:r>
              <a:rPr lang="ru-RU" sz="2800" dirty="0" smtClean="0"/>
              <a:t>Встреча генерального секретаря </a:t>
            </a:r>
            <a:br>
              <a:rPr lang="ru-RU" sz="2800" dirty="0" smtClean="0"/>
            </a:br>
            <a:r>
              <a:rPr lang="ru-RU" sz="2800" dirty="0" smtClean="0"/>
              <a:t>ЦК КПСС </a:t>
            </a:r>
            <a:r>
              <a:rPr lang="ru-RU" sz="2800" dirty="0" err="1" smtClean="0"/>
              <a:t>Л.И.Брежнева</a:t>
            </a:r>
            <a:r>
              <a:rPr lang="ru-RU" sz="2800" dirty="0" smtClean="0"/>
              <a:t>, 1970 г.</a:t>
            </a:r>
            <a:endParaRPr lang="ru-RU" sz="2800" dirty="0"/>
          </a:p>
        </p:txBody>
      </p:sp>
      <p:pic>
        <p:nvPicPr>
          <p:cNvPr id="19458" name="Picture 2" descr="C:\Users\Администратор\Desktop\Полянсков старший\фото все\с Брежневым 1971 г.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" b="3191"/>
          <a:stretch/>
        </p:blipFill>
        <p:spPr bwMode="auto">
          <a:xfrm>
            <a:off x="611560" y="548680"/>
            <a:ext cx="7920880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143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3" y="5733256"/>
            <a:ext cx="7406208" cy="1008112"/>
          </a:xfrm>
        </p:spPr>
        <p:txBody>
          <a:bodyPr/>
          <a:lstStyle/>
          <a:p>
            <a:r>
              <a:rPr lang="ru-RU" sz="2800" dirty="0" smtClean="0"/>
              <a:t>С передовыми доярками и пастухами Ульяновской области, 1973 г.</a:t>
            </a:r>
            <a:endParaRPr lang="ru-RU" sz="2800" dirty="0"/>
          </a:p>
        </p:txBody>
      </p:sp>
      <p:pic>
        <p:nvPicPr>
          <p:cNvPr id="23554" name="Picture 2" descr="C:\Users\Администратор\Desktop\Полянсков старший\фото все\передовые доярки и пастухи 1973 г.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88640"/>
            <a:ext cx="777686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18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25144"/>
            <a:ext cx="8712967" cy="2016224"/>
          </a:xfrm>
        </p:spPr>
        <p:txBody>
          <a:bodyPr/>
          <a:lstStyle/>
          <a:p>
            <a:r>
              <a:rPr lang="ru-RU" sz="2400" dirty="0" smtClean="0"/>
              <a:t>Награждение колхоза </a:t>
            </a:r>
            <a:br>
              <a:rPr lang="ru-RU" sz="2400" dirty="0" smtClean="0"/>
            </a:br>
            <a:r>
              <a:rPr lang="ru-RU" sz="2400" dirty="0" smtClean="0"/>
              <a:t>им.</a:t>
            </a:r>
            <a:r>
              <a:rPr lang="en-US" sz="2400" dirty="0" smtClean="0"/>
              <a:t> III</a:t>
            </a:r>
            <a:r>
              <a:rPr lang="ru-RU" sz="2400" dirty="0" smtClean="0"/>
              <a:t> Интернационала </a:t>
            </a:r>
            <a:r>
              <a:rPr lang="ru-RU" sz="2400" dirty="0" err="1" smtClean="0"/>
              <a:t>Мелекесского</a:t>
            </a:r>
            <a:r>
              <a:rPr lang="ru-RU" sz="2400" dirty="0" smtClean="0"/>
              <a:t> </a:t>
            </a:r>
            <a:r>
              <a:rPr lang="ru-RU" sz="2400" dirty="0"/>
              <a:t>района </a:t>
            </a:r>
            <a:r>
              <a:rPr lang="ru-RU" sz="2400" dirty="0" smtClean="0"/>
              <a:t>Юбилейным почётным знаком </a:t>
            </a:r>
            <a:r>
              <a:rPr lang="ru-RU" sz="2400" dirty="0"/>
              <a:t>ЦК КПСС, Президиума Верховного Совета СССР, Совета Министров СССР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 </a:t>
            </a:r>
            <a:r>
              <a:rPr lang="ru-RU" sz="2400" dirty="0"/>
              <a:t>ВЦСПС в ознаменование 50-летия образования </a:t>
            </a:r>
            <a:r>
              <a:rPr lang="ru-RU" sz="2400" dirty="0" smtClean="0"/>
              <a:t>СССР </a:t>
            </a:r>
            <a:endParaRPr lang="ru-RU" sz="2400" dirty="0"/>
          </a:p>
        </p:txBody>
      </p:sp>
      <p:pic>
        <p:nvPicPr>
          <p:cNvPr id="21506" name="Picture 2" descr="C:\Users\Администратор\Desktop\Полянсков старший\фото все\Почётный Знак ЦК КПСС кз 3 интернационала Мелекессого р-на 1972 г.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t="8681"/>
          <a:stretch/>
        </p:blipFill>
        <p:spPr bwMode="auto">
          <a:xfrm>
            <a:off x="323528" y="188640"/>
            <a:ext cx="4604992" cy="4838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29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5373216"/>
            <a:ext cx="8208912" cy="1368152"/>
          </a:xfrm>
        </p:spPr>
        <p:txBody>
          <a:bodyPr/>
          <a:lstStyle/>
          <a:p>
            <a:r>
              <a:rPr lang="ru-RU" sz="1600" dirty="0" smtClean="0"/>
              <a:t>С 1974 по 1986 гг. </a:t>
            </a:r>
            <a:r>
              <a:rPr lang="ru-RU" sz="1600" dirty="0" err="1" smtClean="0"/>
              <a:t>Полянсков</a:t>
            </a:r>
            <a:r>
              <a:rPr lang="ru-RU" sz="1600" dirty="0" smtClean="0"/>
              <a:t> В.А</a:t>
            </a:r>
            <a:r>
              <a:rPr lang="ru-RU" sz="1600" dirty="0"/>
              <a:t>. </a:t>
            </a:r>
            <a:r>
              <a:rPr lang="ru-RU" sz="1600" dirty="0" smtClean="0"/>
              <a:t>руководил Ульяновской </a:t>
            </a:r>
            <a:r>
              <a:rPr lang="ru-RU" sz="1600" dirty="0" smtClean="0">
                <a:effectLst/>
              </a:rPr>
              <a:t>школой </a:t>
            </a:r>
            <a:r>
              <a:rPr lang="ru-RU" sz="1600" dirty="0">
                <a:effectLst/>
              </a:rPr>
              <a:t>повышения квалификации работников сельского хозяйства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/>
              <a:t>На фото: Съезд директоров Школ подготовки кадров </a:t>
            </a:r>
            <a:br>
              <a:rPr lang="ru-RU" sz="1600" dirty="0" smtClean="0"/>
            </a:br>
            <a:r>
              <a:rPr lang="ru-RU" sz="1600" dirty="0" smtClean="0"/>
              <a:t>для сельского хозяйства Поволжья, 1980-е гг.</a:t>
            </a:r>
            <a:endParaRPr lang="ru-RU" sz="1600" dirty="0"/>
          </a:p>
        </p:txBody>
      </p:sp>
      <p:pic>
        <p:nvPicPr>
          <p:cNvPr id="22531" name="Picture 3" descr="C:\Users\Администратор\Desktop\Полянсков старший\фото все\с директорами Школ Поволжья 1984 г.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16632"/>
            <a:ext cx="734481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91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941168"/>
            <a:ext cx="8352928" cy="1656184"/>
          </a:xfrm>
        </p:spPr>
        <p:txBody>
          <a:bodyPr/>
          <a:lstStyle/>
          <a:p>
            <a:r>
              <a:rPr lang="ru-RU" sz="2000" dirty="0"/>
              <a:t>По инициативе </a:t>
            </a:r>
            <a:r>
              <a:rPr lang="ru-RU" sz="2000" dirty="0" smtClean="0"/>
              <a:t>Ульяновской государственной сельскохозяйственной академии </a:t>
            </a:r>
            <a:br>
              <a:rPr lang="ru-RU" sz="2000" dirty="0" smtClean="0"/>
            </a:br>
            <a:r>
              <a:rPr lang="ru-RU" sz="2000" dirty="0" smtClean="0"/>
              <a:t>имени </a:t>
            </a:r>
            <a:r>
              <a:rPr lang="ru-RU" sz="2000" dirty="0" err="1" smtClean="0"/>
              <a:t>П.А.Столыпина</a:t>
            </a:r>
            <a:r>
              <a:rPr lang="ru-RU" sz="2000" dirty="0" smtClean="0"/>
              <a:t> </a:t>
            </a:r>
            <a:r>
              <a:rPr lang="ru-RU" sz="2000" dirty="0"/>
              <a:t>на </a:t>
            </a:r>
            <a:r>
              <a:rPr lang="ru-RU" sz="2000" dirty="0" smtClean="0"/>
              <a:t>здании факультета по адресу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 err="1" smtClean="0"/>
              <a:t>ул.Р.Люксембург</a:t>
            </a:r>
            <a:r>
              <a:rPr lang="ru-RU" sz="2000" dirty="0"/>
              <a:t>, </a:t>
            </a:r>
            <a:r>
              <a:rPr lang="ru-RU" sz="2000" dirty="0" smtClean="0"/>
              <a:t>д.44 состоялось открытие мемориальной доски, 2017 г.</a:t>
            </a:r>
            <a:endParaRPr lang="ru-RU" sz="2000" dirty="0"/>
          </a:p>
        </p:txBody>
      </p:sp>
      <p:pic>
        <p:nvPicPr>
          <p:cNvPr id="3074" name="Picture 2" descr="C:\Users\Администратор\Desktop\Полянсков старший\фото все\открытие доски фото\гости ветераны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680520" cy="33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истратор\Desktop\Полянсков старший\фото все\открытие доски фото\открытие дос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0648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72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4005064"/>
            <a:ext cx="8568952" cy="2736304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dirty="0"/>
              <a:t>В Центральном архиве Министерства обороны РФ хранится </a:t>
            </a:r>
            <a:endParaRPr lang="ru-RU" sz="2800" dirty="0" smtClean="0"/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наградной </a:t>
            </a:r>
            <a:r>
              <a:rPr lang="ru-RU" sz="2800" dirty="0"/>
              <a:t>лист </a:t>
            </a:r>
            <a:r>
              <a:rPr lang="ru-RU" sz="2800" dirty="0" smtClean="0"/>
              <a:t>Вячеслава </a:t>
            </a:r>
            <a:r>
              <a:rPr lang="ru-RU" sz="2800" dirty="0"/>
              <a:t>Алексеевича </a:t>
            </a:r>
            <a:r>
              <a:rPr lang="ru-RU" sz="2800" dirty="0" err="1" smtClean="0"/>
              <a:t>Полянскова</a:t>
            </a:r>
            <a:r>
              <a:rPr lang="ru-RU" sz="2800" dirty="0" smtClean="0"/>
              <a:t>, </a:t>
            </a:r>
            <a:endParaRPr lang="ru-RU" sz="2800" dirty="0" smtClean="0"/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в </a:t>
            </a:r>
            <a:r>
              <a:rPr lang="ru-RU" sz="2800" dirty="0"/>
              <a:t>котором описан его подвиг</a:t>
            </a:r>
            <a:r>
              <a:rPr lang="ru-RU" sz="2800" dirty="0" smtClean="0"/>
              <a:t>: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ru-RU" sz="2800" dirty="0"/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 i="1" dirty="0"/>
              <a:t>«Тов. </a:t>
            </a:r>
            <a:r>
              <a:rPr lang="ru-RU" sz="2800" b="1" i="1" dirty="0" err="1"/>
              <a:t>Полянсков</a:t>
            </a:r>
            <a:r>
              <a:rPr lang="ru-RU" sz="2800" b="1" i="1" dirty="0"/>
              <a:t> в боях с немецкими захватчиками в Восточной Пруссии неоднократно проявил мужество и отвагу. 21.01.45 г. в бою за </a:t>
            </a:r>
            <a:r>
              <a:rPr lang="ru-RU" sz="2800" b="1" i="1" dirty="0" smtClean="0"/>
              <a:t>населённый </a:t>
            </a:r>
            <a:r>
              <a:rPr lang="ru-RU" sz="2800" b="1" i="1" dirty="0"/>
              <a:t>пункт </a:t>
            </a:r>
            <a:r>
              <a:rPr lang="ru-RU" sz="2800" b="1" i="1" dirty="0" err="1" smtClean="0"/>
              <a:t>Радшен</a:t>
            </a:r>
            <a:r>
              <a:rPr lang="ru-RU" sz="2800" b="1" i="1" dirty="0" smtClean="0"/>
              <a:t> </a:t>
            </a:r>
            <a:r>
              <a:rPr lang="ru-RU" sz="2800" b="1" i="1" dirty="0"/>
              <a:t>в тот момент, когда 3-й батальон, подошедший вплотную </a:t>
            </a: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>к </a:t>
            </a:r>
            <a:r>
              <a:rPr lang="ru-RU" sz="2800" b="1" i="1" dirty="0" err="1"/>
              <a:t>Радшену</a:t>
            </a:r>
            <a:r>
              <a:rPr lang="ru-RU" sz="2800" b="1" i="1" dirty="0"/>
              <a:t>, под ураганным </a:t>
            </a:r>
            <a:r>
              <a:rPr lang="ru-RU" sz="2800" b="1" i="1" dirty="0" smtClean="0"/>
              <a:t>огнём противника залёг</a:t>
            </a:r>
            <a:r>
              <a:rPr lang="ru-RU" sz="2800" b="1" i="1" dirty="0"/>
              <a:t>, тов. </a:t>
            </a:r>
            <a:r>
              <a:rPr lang="ru-RU" sz="2800" b="1" i="1" dirty="0" err="1"/>
              <a:t>Полянсков</a:t>
            </a:r>
            <a:r>
              <a:rPr lang="ru-RU" sz="2800" b="1" i="1" dirty="0"/>
              <a:t> вырвался </a:t>
            </a:r>
            <a:r>
              <a:rPr lang="ru-RU" sz="2800" b="1" i="1" dirty="0" smtClean="0"/>
              <a:t>вперёд </a:t>
            </a:r>
            <a:r>
              <a:rPr lang="ru-RU" sz="2800" b="1" i="1" dirty="0"/>
              <a:t>и, увлекая личным примером бойцов, ворвался в </a:t>
            </a:r>
            <a:r>
              <a:rPr lang="ru-RU" sz="2800" b="1" i="1" dirty="0" smtClean="0"/>
              <a:t>населённый </a:t>
            </a:r>
            <a:r>
              <a:rPr lang="ru-RU" sz="2800" b="1" i="1" dirty="0"/>
              <a:t>пункт, в результате чего </a:t>
            </a:r>
            <a:r>
              <a:rPr lang="ru-RU" sz="2800" b="1" i="1" dirty="0" err="1" smtClean="0"/>
              <a:t>Радшен</a:t>
            </a:r>
            <a:r>
              <a:rPr lang="ru-RU" sz="2800" b="1" i="1" dirty="0" smtClean="0"/>
              <a:t> </a:t>
            </a:r>
            <a:r>
              <a:rPr lang="ru-RU" sz="2800" b="1" i="1" dirty="0"/>
              <a:t>был взят, но </a:t>
            </a:r>
            <a:r>
              <a:rPr lang="ru-RU" sz="2800" b="1" i="1" dirty="0" smtClean="0"/>
              <a:t>тов. </a:t>
            </a:r>
            <a:r>
              <a:rPr lang="ru-RU" sz="2800" b="1" i="1" dirty="0" err="1" smtClean="0"/>
              <a:t>Полянсков</a:t>
            </a:r>
            <a:r>
              <a:rPr lang="ru-RU" sz="2800" b="1" i="1" dirty="0" smtClean="0"/>
              <a:t> </a:t>
            </a:r>
            <a:r>
              <a:rPr lang="ru-RU" sz="2800" b="1" i="1" dirty="0"/>
              <a:t>был ранен и вышел </a:t>
            </a: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>из </a:t>
            </a:r>
            <a:r>
              <a:rPr lang="ru-RU" sz="2800" b="1" i="1" dirty="0"/>
              <a:t>строя. </a:t>
            </a:r>
            <a:r>
              <a:rPr lang="ru-RU" sz="2800" b="1" i="1" dirty="0" smtClean="0"/>
              <a:t>Тов. </a:t>
            </a:r>
            <a:r>
              <a:rPr lang="ru-RU" sz="2800" b="1" i="1" dirty="0" err="1"/>
              <a:t>Полянсков</a:t>
            </a:r>
            <a:r>
              <a:rPr lang="ru-RU" sz="2800" b="1" i="1" dirty="0"/>
              <a:t> достоин правительственной награды </a:t>
            </a:r>
            <a:r>
              <a:rPr lang="ru-RU" sz="2800" b="1" i="1" dirty="0" smtClean="0"/>
              <a:t>- ордена </a:t>
            </a:r>
            <a:r>
              <a:rPr lang="ru-RU" sz="2800" b="1" i="1" dirty="0"/>
              <a:t>«Отечественной войны» II ст</a:t>
            </a:r>
            <a:r>
              <a:rPr lang="ru-RU" sz="2800" b="1" i="1" dirty="0" smtClean="0"/>
              <a:t>.»</a:t>
            </a:r>
            <a:endParaRPr lang="ru-RU" sz="2800" b="1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2" y="116632"/>
            <a:ext cx="5393668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Администратор\Desktop\Полянсков старший\фото все\военная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" b="1876"/>
          <a:stretch/>
        </p:blipFill>
        <p:spPr bwMode="auto">
          <a:xfrm>
            <a:off x="5436096" y="404664"/>
            <a:ext cx="3096344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05829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373216"/>
            <a:ext cx="8712968" cy="1296144"/>
          </a:xfrm>
        </p:spPr>
        <p:txBody>
          <a:bodyPr/>
          <a:lstStyle/>
          <a:p>
            <a:r>
              <a:rPr lang="ru-RU" sz="2400" dirty="0" smtClean="0"/>
              <a:t>Мемориальная доска в память </a:t>
            </a:r>
            <a:br>
              <a:rPr lang="ru-RU" sz="2400" dirty="0" smtClean="0"/>
            </a:br>
            <a:r>
              <a:rPr lang="ru-RU" sz="2400" dirty="0" smtClean="0"/>
              <a:t>о </a:t>
            </a:r>
            <a:r>
              <a:rPr lang="ru-RU" sz="2400" dirty="0" err="1" smtClean="0"/>
              <a:t>Полянскове</a:t>
            </a:r>
            <a:r>
              <a:rPr lang="ru-RU" sz="2400" dirty="0" smtClean="0"/>
              <a:t> В.А., ярком руководителе сельского хозяйства Ульяновской области (1960-1973 гг.) </a:t>
            </a:r>
            <a:endParaRPr lang="ru-RU" sz="2400" dirty="0"/>
          </a:p>
        </p:txBody>
      </p:sp>
      <p:pic>
        <p:nvPicPr>
          <p:cNvPr id="2050" name="Picture 2" descr="C:\Users\Администратор\Desktop\Полянсков старший\фото все\открытие доски фото\мемор табличка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1" r="3941" b="9491"/>
          <a:stretch/>
        </p:blipFill>
        <p:spPr bwMode="auto">
          <a:xfrm>
            <a:off x="1547664" y="548680"/>
            <a:ext cx="6328574" cy="469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5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mtClean="0"/>
              <a:t>Спасибо </a:t>
            </a:r>
            <a:r>
              <a:rPr lang="ru-RU" dirty="0" smtClean="0"/>
              <a:t>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836712"/>
            <a:ext cx="4320480" cy="4968552"/>
          </a:xfrm>
        </p:spPr>
        <p:txBody>
          <a:bodyPr/>
          <a:lstStyle/>
          <a:p>
            <a:pPr algn="l"/>
            <a:r>
              <a:rPr lang="ru-RU" sz="1600" dirty="0" smtClean="0"/>
              <a:t>С 1943 по 1946 гг</a:t>
            </a:r>
            <a:r>
              <a:rPr lang="ru-RU" sz="1600" dirty="0"/>
              <a:t>. Вячеслав </a:t>
            </a:r>
            <a:r>
              <a:rPr lang="ru-RU" sz="1600" dirty="0" err="1"/>
              <a:t>Полянсков</a:t>
            </a:r>
            <a:r>
              <a:rPr lang="ru-RU" sz="1600" dirty="0"/>
              <a:t> участвовал </a:t>
            </a:r>
            <a:r>
              <a:rPr lang="ru-RU" sz="1600" dirty="0" smtClean="0"/>
              <a:t>в ВОВ, служил на Белорусском </a:t>
            </a:r>
            <a:r>
              <a:rPr lang="ru-RU" sz="1600" dirty="0"/>
              <a:t>и </a:t>
            </a:r>
            <a:r>
              <a:rPr lang="ru-RU" sz="1600" dirty="0" smtClean="0"/>
              <a:t>Дальневосточном </a:t>
            </a:r>
            <a:r>
              <a:rPr lang="ru-RU" sz="1600" dirty="0" smtClean="0"/>
              <a:t>фронтах </a:t>
            </a:r>
            <a:r>
              <a:rPr lang="ru-RU" sz="1600" dirty="0" smtClean="0"/>
              <a:t>заместителем командира батальона. 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effectLst/>
              </a:rPr>
              <a:t>Участвуя </a:t>
            </a:r>
            <a:r>
              <a:rPr lang="ru-RU" sz="1600" dirty="0">
                <a:effectLst/>
              </a:rPr>
              <a:t>в боях Великой Отечественной </a:t>
            </a:r>
            <a:r>
              <a:rPr lang="ru-RU" sz="1600" dirty="0" smtClean="0">
                <a:effectLst/>
              </a:rPr>
              <a:t>войны, </a:t>
            </a:r>
            <a:r>
              <a:rPr lang="ru-RU" sz="1600" dirty="0">
                <a:effectLst/>
              </a:rPr>
              <a:t>был дважды ранен. 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  <a:t>За боевые заслуги был награждён</a:t>
            </a:r>
            <a:b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</a:br>
            <a:r>
              <a:rPr lang="ru-RU" sz="16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  <a:t>орденом Отечественной </a:t>
            </a:r>
            <a: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  <a:t>войны </a:t>
            </a:r>
            <a:b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</a:br>
            <a:r>
              <a:rPr lang="en-US" sz="16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  <a:t>II</a:t>
            </a:r>
            <a:r>
              <a:rPr lang="ru-RU" sz="16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  <a:t> степени</a:t>
            </a:r>
            <a: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  <a:t/>
            </a:r>
            <a:b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</a:br>
            <a:r>
              <a:rPr lang="ru-RU" sz="16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  <a:t>и </a:t>
            </a:r>
            <a: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  <a:t>тремя медалями: </a:t>
            </a:r>
            <a:b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</a:br>
            <a: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  <a:t>«За взятие города </a:t>
            </a:r>
            <a:r>
              <a:rPr lang="ru-RU" sz="16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  <a:t>Кёнигсберга</a:t>
            </a:r>
            <a: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  <a:t>», </a:t>
            </a:r>
            <a:b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</a:br>
            <a: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  <a:t>«За победу над Германией в Великой Отечественной войне </a:t>
            </a:r>
            <a:r>
              <a:rPr lang="ru-RU" sz="16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  <a:t>1941-1945 гг</a:t>
            </a:r>
            <a: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  <a:t>.», </a:t>
            </a:r>
            <a:b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</a:br>
            <a:r>
              <a:rPr lang="ru-RU" sz="16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</a:rPr>
              <a:t>«За победу над Японией».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>
                <a:effectLst/>
              </a:rPr>
              <a:t/>
            </a:r>
            <a:br>
              <a:rPr lang="ru-RU" sz="1600" dirty="0">
                <a:effectLst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050" name="Picture 2" descr="C:\Users\Администратор\Desktop\194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388843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35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64088" y="332656"/>
            <a:ext cx="3259832" cy="6336704"/>
          </a:xfrm>
        </p:spPr>
        <p:txBody>
          <a:bodyPr>
            <a:normAutofit/>
          </a:bodyPr>
          <a:lstStyle/>
          <a:p>
            <a:r>
              <a:rPr lang="ru-RU" sz="1600" dirty="0"/>
              <a:t>В октябре 1946 </a:t>
            </a:r>
            <a:r>
              <a:rPr lang="ru-RU" sz="1600" dirty="0" smtClean="0"/>
              <a:t>г. </a:t>
            </a:r>
            <a:r>
              <a:rPr lang="ru-RU" sz="1600" dirty="0"/>
              <a:t>после </a:t>
            </a:r>
            <a:r>
              <a:rPr lang="ru-RU" sz="1600" dirty="0" smtClean="0"/>
              <a:t>демобилизации </a:t>
            </a:r>
            <a:r>
              <a:rPr lang="ru-RU" sz="1600" dirty="0"/>
              <a:t>Вячеслав Алексеевич вновь вернулся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на родную землю, </a:t>
            </a:r>
            <a:r>
              <a:rPr lang="ru-RU" sz="1600" dirty="0"/>
              <a:t>продолжив работать старшим агрономом </a:t>
            </a:r>
            <a:r>
              <a:rPr lang="ru-RU" sz="1600" dirty="0" err="1"/>
              <a:t>Майнской</a:t>
            </a:r>
            <a:r>
              <a:rPr lang="ru-RU" sz="1600" dirty="0"/>
              <a:t> МТС. С этого момента </a:t>
            </a:r>
            <a:r>
              <a:rPr lang="ru-RU" sz="1600" dirty="0" smtClean="0"/>
              <a:t>началось </a:t>
            </a:r>
            <a:r>
              <a:rPr lang="ru-RU" sz="1600" dirty="0"/>
              <a:t>стремительное профессиональное становление </a:t>
            </a:r>
            <a:r>
              <a:rPr lang="ru-RU" sz="1600" dirty="0" err="1"/>
              <a:t>Полянскова</a:t>
            </a:r>
            <a:r>
              <a:rPr lang="ru-RU" sz="1600" dirty="0"/>
              <a:t> </a:t>
            </a:r>
            <a:r>
              <a:rPr lang="ru-RU" sz="1600" dirty="0" smtClean="0"/>
              <a:t>В.А. не </a:t>
            </a:r>
            <a:r>
              <a:rPr lang="ru-RU" sz="1600" dirty="0"/>
              <a:t>только как аграрника, но и как умелого организатора, талантливого руководителя. </a:t>
            </a:r>
            <a:endParaRPr lang="ru-RU" sz="1600" dirty="0" smtClean="0"/>
          </a:p>
          <a:p>
            <a:pPr marL="45720" indent="0">
              <a:buNone/>
            </a:pPr>
            <a:endParaRPr lang="ru-RU" sz="1600" dirty="0" smtClean="0"/>
          </a:p>
          <a:p>
            <a:r>
              <a:rPr lang="ru-RU" sz="1600" dirty="0" smtClean="0"/>
              <a:t>В </a:t>
            </a:r>
            <a:r>
              <a:rPr lang="ru-RU" sz="1600" dirty="0"/>
              <a:t>июле 1947 </a:t>
            </a:r>
            <a:r>
              <a:rPr lang="ru-RU" sz="1600" dirty="0" smtClean="0"/>
              <a:t>г. он </a:t>
            </a:r>
            <a:r>
              <a:rPr lang="ru-RU" sz="1600" dirty="0"/>
              <a:t>был назначен главным агрономом управления МТС Ульяновского областного управления сельского хозяйства, а в 1949 </a:t>
            </a:r>
            <a:r>
              <a:rPr lang="ru-RU" sz="1600" dirty="0" smtClean="0"/>
              <a:t>г. </a:t>
            </a:r>
            <a:r>
              <a:rPr lang="ru-RU" sz="1600" dirty="0"/>
              <a:t>- начальником управления МТС.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96855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172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384" y="5445224"/>
            <a:ext cx="6981016" cy="1224136"/>
          </a:xfrm>
        </p:spPr>
        <p:txBody>
          <a:bodyPr/>
          <a:lstStyle/>
          <a:p>
            <a:r>
              <a:rPr lang="ru-RU" sz="1600" dirty="0">
                <a:effectLst/>
              </a:rPr>
              <a:t>	В мае 1954 </a:t>
            </a:r>
            <a:r>
              <a:rPr lang="ru-RU" sz="1600" dirty="0" smtClean="0">
                <a:effectLst/>
              </a:rPr>
              <a:t>г. </a:t>
            </a:r>
            <a:r>
              <a:rPr lang="ru-RU" sz="1600" dirty="0" err="1" smtClean="0">
                <a:effectLst/>
              </a:rPr>
              <a:t>Полянсков</a:t>
            </a:r>
            <a:r>
              <a:rPr lang="ru-RU" sz="1600" dirty="0" smtClean="0">
                <a:effectLst/>
              </a:rPr>
              <a:t> В.А. был избран </a:t>
            </a:r>
            <a:r>
              <a:rPr lang="ru-RU" sz="1600" dirty="0">
                <a:effectLst/>
              </a:rPr>
              <a:t>председателем исполкома Радищевского районного Совета депутатов трудящихся</a:t>
            </a:r>
            <a:r>
              <a:rPr lang="ru-RU" sz="1600" dirty="0" smtClean="0">
                <a:effectLst/>
              </a:rPr>
              <a:t>.</a:t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effectLst/>
              </a:rPr>
              <a:t> </a:t>
            </a:r>
            <a:br>
              <a:rPr lang="ru-RU" sz="1600" dirty="0" smtClean="0">
                <a:effectLst/>
              </a:rPr>
            </a:br>
            <a:r>
              <a:rPr lang="ru-RU" sz="1400" dirty="0" smtClean="0">
                <a:effectLst/>
              </a:rPr>
              <a:t>Фото: </a:t>
            </a:r>
            <a:r>
              <a:rPr lang="ru-RU" sz="1400" dirty="0" smtClean="0"/>
              <a:t>На полях Радищевского района, 1955 г.</a:t>
            </a:r>
            <a:endParaRPr lang="ru-RU" sz="1400" dirty="0"/>
          </a:p>
        </p:txBody>
      </p:sp>
      <p:pic>
        <p:nvPicPr>
          <p:cNvPr id="4098" name="Picture 2" descr="C:\Users\Администратор\Desktop\Полянсков старший\фото все\1954 г.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46"/>
          <a:stretch/>
        </p:blipFill>
        <p:spPr bwMode="auto">
          <a:xfrm>
            <a:off x="7351058" y="731838"/>
            <a:ext cx="52271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esktop\Полянсков старший\фото все\Радищево 1955 г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" t="2121" r="5075" b="6819"/>
          <a:stretch/>
        </p:blipFill>
        <p:spPr bwMode="auto">
          <a:xfrm>
            <a:off x="1631575" y="548680"/>
            <a:ext cx="654082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62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44008" y="332656"/>
            <a:ext cx="4312568" cy="6297880"/>
          </a:xfrm>
        </p:spPr>
        <p:txBody>
          <a:bodyPr>
            <a:normAutofit fontScale="70000" lnSpcReduction="20000"/>
          </a:bodyPr>
          <a:lstStyle/>
          <a:p>
            <a:endParaRPr lang="ru-RU" sz="2100" dirty="0" smtClean="0"/>
          </a:p>
          <a:p>
            <a:endParaRPr lang="ru-RU" sz="21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dirty="0" smtClean="0"/>
              <a:t>«</a:t>
            </a:r>
            <a:r>
              <a:rPr lang="ru-RU" sz="2100" dirty="0"/>
              <a:t>В 1954 </a:t>
            </a:r>
            <a:r>
              <a:rPr lang="ru-RU" sz="2100" dirty="0" smtClean="0"/>
              <a:t>г. </a:t>
            </a:r>
            <a:r>
              <a:rPr lang="ru-RU" sz="2100" dirty="0"/>
              <a:t>я работала агрономом колхоза </a:t>
            </a:r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2100" dirty="0" smtClean="0"/>
              <a:t>им</a:t>
            </a:r>
            <a:r>
              <a:rPr lang="ru-RU" sz="2100" dirty="0"/>
              <a:t>. Жданова. Квартира </a:t>
            </a:r>
            <a:r>
              <a:rPr lang="ru-RU" sz="2100" dirty="0" err="1"/>
              <a:t>Полянсковых</a:t>
            </a:r>
            <a:r>
              <a:rPr lang="ru-RU" sz="2100" dirty="0"/>
              <a:t> была недалеко от молочно-товарной фермы, </a:t>
            </a:r>
            <a:endParaRPr lang="ru-RU" sz="21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dirty="0" smtClean="0"/>
              <a:t>и </a:t>
            </a:r>
            <a:r>
              <a:rPr lang="ru-RU" sz="2100" dirty="0"/>
              <a:t>Вячеслав Алексеевич часто заходил </a:t>
            </a:r>
            <a:endParaRPr lang="ru-RU" sz="21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dirty="0" smtClean="0"/>
              <a:t>на </a:t>
            </a:r>
            <a:r>
              <a:rPr lang="ru-RU" sz="2100" dirty="0"/>
              <a:t>ферму рано утром, когда проходила уборка и дойка коров. Он обходил все группы животных, разговаривал с доярками, скотниками, бригадиром, интересовался всем технологическим циклом работы фермы. </a:t>
            </a:r>
            <a:r>
              <a:rPr lang="ru-RU" sz="2100" dirty="0" smtClean="0"/>
              <a:t>Вячеслав </a:t>
            </a:r>
            <a:r>
              <a:rPr lang="ru-RU" sz="2100" dirty="0"/>
              <a:t>Алексеевич глубоко вникал в систему, методику, организацию </a:t>
            </a:r>
            <a:r>
              <a:rPr lang="ru-RU" sz="2100" dirty="0" smtClean="0"/>
              <a:t>работы</a:t>
            </a:r>
            <a:r>
              <a:rPr lang="ru-RU" sz="2100" dirty="0"/>
              <a:t>: отбор чистопородного высокопродуктивного стада </a:t>
            </a:r>
            <a:r>
              <a:rPr lang="ru-RU" sz="2100" dirty="0" err="1"/>
              <a:t>Бестужевской</a:t>
            </a:r>
            <a:r>
              <a:rPr lang="ru-RU" sz="2100" dirty="0"/>
              <a:t> молочной породы </a:t>
            </a:r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2100" dirty="0" smtClean="0"/>
              <a:t>в </a:t>
            </a:r>
            <a:r>
              <a:rPr lang="ru-RU" sz="2100" dirty="0"/>
              <a:t>условиях типичной засушливой зоны Среднего Поволжья</a:t>
            </a:r>
            <a:r>
              <a:rPr lang="ru-RU" sz="2100" dirty="0" smtClean="0"/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1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dirty="0" smtClean="0"/>
              <a:t>Дальновидность </a:t>
            </a:r>
            <a:r>
              <a:rPr lang="ru-RU" sz="2100" dirty="0"/>
              <a:t>Вячеслава Полянского, разглядевшего перспективы нашего хозяйства, </a:t>
            </a:r>
            <a:r>
              <a:rPr lang="ru-RU" sz="2100" dirty="0" smtClean="0"/>
              <a:t>сыграла </a:t>
            </a:r>
            <a:r>
              <a:rPr lang="ru-RU" sz="2100" dirty="0"/>
              <a:t>решающую </a:t>
            </a:r>
            <a:r>
              <a:rPr lang="ru-RU" sz="2100" dirty="0" smtClean="0"/>
              <a:t>роль».</a:t>
            </a:r>
          </a:p>
          <a:p>
            <a:endParaRPr lang="ru-RU" i="1" dirty="0" smtClean="0"/>
          </a:p>
          <a:p>
            <a:pPr marL="640080" lvl="2" indent="0">
              <a:buNone/>
            </a:pPr>
            <a:r>
              <a:rPr lang="ru-RU" b="1" dirty="0" smtClean="0"/>
              <a:t>		Мария </a:t>
            </a:r>
            <a:r>
              <a:rPr lang="ru-RU" b="1" dirty="0"/>
              <a:t>Алексеева, </a:t>
            </a:r>
            <a:endParaRPr lang="ru-RU" b="1" dirty="0" smtClean="0"/>
          </a:p>
          <a:p>
            <a:pPr marL="640080" lvl="2" indent="0">
              <a:buNone/>
            </a:pPr>
            <a:r>
              <a:rPr lang="ru-RU" b="1" dirty="0"/>
              <a:t>	</a:t>
            </a:r>
            <a:r>
              <a:rPr lang="ru-RU" b="1" dirty="0" smtClean="0"/>
              <a:t>	</a:t>
            </a:r>
            <a:r>
              <a:rPr lang="ru-RU" dirty="0" smtClean="0"/>
              <a:t>почётный </a:t>
            </a:r>
            <a:r>
              <a:rPr lang="ru-RU" dirty="0" smtClean="0"/>
              <a:t>гражданин 			Радищевского района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57" y="836712"/>
            <a:ext cx="445034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621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157192"/>
            <a:ext cx="6512511" cy="1078056"/>
          </a:xfrm>
        </p:spPr>
        <p:txBody>
          <a:bodyPr/>
          <a:lstStyle/>
          <a:p>
            <a:pPr algn="ctr"/>
            <a:r>
              <a:rPr lang="ru-RU" sz="2000" dirty="0" smtClean="0"/>
              <a:t>Участники Выставки </a:t>
            </a:r>
            <a:r>
              <a:rPr lang="ru-RU" sz="2000" dirty="0"/>
              <a:t>достижений народного хозяйства </a:t>
            </a:r>
            <a:r>
              <a:rPr lang="ru-RU" sz="2000" dirty="0" smtClean="0"/>
              <a:t>(ВДНХ) от Ульяновской области </a:t>
            </a:r>
            <a:br>
              <a:rPr lang="ru-RU" sz="2000" dirty="0" smtClean="0"/>
            </a:br>
            <a:r>
              <a:rPr lang="ru-RU" sz="2000" dirty="0" smtClean="0"/>
              <a:t>с руководителем делегации </a:t>
            </a:r>
            <a:r>
              <a:rPr lang="ru-RU" sz="2000" dirty="0" err="1" smtClean="0"/>
              <a:t>Полянсковым</a:t>
            </a:r>
            <a:r>
              <a:rPr lang="ru-RU" sz="2000" dirty="0" smtClean="0"/>
              <a:t> В.А., 1954 г.</a:t>
            </a:r>
            <a:endParaRPr lang="ru-RU" sz="2000" dirty="0"/>
          </a:p>
        </p:txBody>
      </p:sp>
      <p:pic>
        <p:nvPicPr>
          <p:cNvPr id="5122" name="Picture 2" descr="C:\Users\Администратор\Desktop\Полянсков старший\фото все\ВДНХ 1954 г.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r="1907" b="1375"/>
          <a:stretch/>
        </p:blipFill>
        <p:spPr bwMode="auto">
          <a:xfrm>
            <a:off x="1488140" y="332656"/>
            <a:ext cx="6252211" cy="4752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116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298864"/>
            <a:ext cx="8784976" cy="2304256"/>
          </a:xfrm>
        </p:spPr>
        <p:txBody>
          <a:bodyPr/>
          <a:lstStyle/>
          <a:p>
            <a:pPr marL="0" indent="0" algn="ctr">
              <a:buNone/>
            </a:pP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Первомайская демонстрация,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err="1" smtClean="0"/>
              <a:t>с.Большое</a:t>
            </a:r>
            <a:r>
              <a:rPr lang="ru-RU" sz="1200" dirty="0" smtClean="0"/>
              <a:t> </a:t>
            </a:r>
            <a:r>
              <a:rPr lang="ru-RU" sz="1200" dirty="0"/>
              <a:t>Нагаткино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	</a:t>
            </a:r>
            <a:r>
              <a:rPr lang="ru-RU" sz="1200" dirty="0"/>
              <a:t> </a:t>
            </a:r>
            <a:r>
              <a:rPr lang="ru-RU" sz="1200" dirty="0" smtClean="0"/>
              <a:t>  </a:t>
            </a:r>
            <a:r>
              <a:rPr lang="ru-RU" sz="1200" dirty="0" err="1" smtClean="0"/>
              <a:t>Цильнинского</a:t>
            </a:r>
            <a:r>
              <a:rPr lang="ru-RU" sz="1200" dirty="0" smtClean="0"/>
              <a:t> района          	 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>							</a:t>
            </a:r>
            <a:br>
              <a:rPr lang="ru-RU" sz="1200" dirty="0" smtClean="0"/>
            </a:br>
            <a:r>
              <a:rPr lang="ru-RU" sz="1200" dirty="0"/>
              <a:t> </a:t>
            </a:r>
            <a:r>
              <a:rPr lang="ru-RU" sz="1200" dirty="0" smtClean="0"/>
              <a:t>                                                                                                                                          Дом, где жил </a:t>
            </a:r>
            <a:r>
              <a:rPr lang="ru-RU" sz="1200" dirty="0" err="1" smtClean="0"/>
              <a:t>Полянсков</a:t>
            </a:r>
            <a:r>
              <a:rPr lang="ru-RU" sz="1200" dirty="0" smtClean="0"/>
              <a:t> В.А</a:t>
            </a:r>
            <a:r>
              <a:rPr lang="ru-RU" sz="1200" dirty="0"/>
              <a:t>.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dirty="0" smtClean="0">
                <a:effectLst/>
              </a:rPr>
              <a:t> </a:t>
            </a:r>
            <a:endParaRPr lang="ru-RU" sz="1200" dirty="0"/>
          </a:p>
        </p:txBody>
      </p:sp>
      <p:pic>
        <p:nvPicPr>
          <p:cNvPr id="1026" name="Picture 2" descr="C:\Users\Администратор\Desktop\Полянсков старший\фото все\img650(1)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r="32739" b="843"/>
          <a:stretch/>
        </p:blipFill>
        <p:spPr bwMode="auto">
          <a:xfrm>
            <a:off x="6314625" y="2132856"/>
            <a:ext cx="269583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Администратор\Desktop\Богдашкино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4" b="337"/>
          <a:stretch/>
        </p:blipFill>
        <p:spPr bwMode="auto">
          <a:xfrm>
            <a:off x="251520" y="1340768"/>
            <a:ext cx="576064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116632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В </a:t>
            </a:r>
            <a:r>
              <a:rPr lang="ru-RU" dirty="0"/>
              <a:t>конце 1958 г. </a:t>
            </a:r>
            <a:r>
              <a:rPr lang="ru-RU" dirty="0" err="1" smtClean="0"/>
              <a:t>Полянсков</a:t>
            </a:r>
            <a:r>
              <a:rPr lang="ru-RU" dirty="0" smtClean="0"/>
              <a:t> В.А. был направлен </a:t>
            </a:r>
            <a:r>
              <a:rPr lang="ru-RU" dirty="0"/>
              <a:t>обкомом КПСС </a:t>
            </a:r>
            <a:endParaRPr lang="ru-RU" dirty="0" smtClean="0"/>
          </a:p>
          <a:p>
            <a:pPr algn="r"/>
            <a:r>
              <a:rPr lang="ru-RU" dirty="0" smtClean="0"/>
              <a:t>на </a:t>
            </a:r>
            <a:r>
              <a:rPr lang="ru-RU" dirty="0"/>
              <a:t>работу в </a:t>
            </a:r>
            <a:r>
              <a:rPr lang="ru-RU" dirty="0" err="1"/>
              <a:t>Богдашкинский</a:t>
            </a:r>
            <a:r>
              <a:rPr lang="ru-RU" dirty="0"/>
              <a:t> район, </a:t>
            </a:r>
            <a:endParaRPr lang="ru-RU" dirty="0" smtClean="0"/>
          </a:p>
          <a:p>
            <a:pPr algn="r"/>
            <a:r>
              <a:rPr lang="ru-RU" dirty="0" smtClean="0"/>
              <a:t>где </a:t>
            </a:r>
            <a:r>
              <a:rPr lang="ru-RU" dirty="0"/>
              <a:t>его </a:t>
            </a:r>
            <a:r>
              <a:rPr lang="ru-RU" dirty="0" smtClean="0"/>
              <a:t>избирали </a:t>
            </a:r>
            <a:r>
              <a:rPr lang="ru-RU" dirty="0"/>
              <a:t>первым секретарём райкома </a:t>
            </a:r>
            <a:r>
              <a:rPr lang="ru-RU" dirty="0" smtClean="0"/>
              <a:t>КПСС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228945"/>
            <a:ext cx="57030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9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639</TotalTime>
  <Words>282</Words>
  <Application>Microsoft Office PowerPoint</Application>
  <PresentationFormat>Экран (4:3)</PresentationFormat>
  <Paragraphs>53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Воздушный поток</vt:lpstr>
      <vt:lpstr>Полянсков  Вячеслав Алексеевич 1914-1994</vt:lpstr>
      <vt:lpstr>Вячеслав Алексеевич Полянсков родился в 1914 г. в с. Гладчиха Тереньгульского района в крестьянской семье.  В 1928 г. поступил в Скугареевскую с/х школу, затем в Скугареевский с/х техникум, который окончил в Ульяновске со специальностью «агроном». В 14 лет вступил в комсомол.  В 1935 г. принят на работу агрономом-семеноводом в Телешевскую машинно-тракторную станцию (МТС) Богдашкинского района.   После демобилизации в 1938 г. работал старшим агрономом Сталинской МТС Игнатовского района. В апреле 1940 г. Полянсков В.А.  вступил в КПСС.   С 1943 г. - старший агроном Майнской МТС Майнского района. Проявил себя как требовательный и знающий своё дело специалист. </vt:lpstr>
      <vt:lpstr>Презентация PowerPoint</vt:lpstr>
      <vt:lpstr>С 1943 по 1946 гг. Вячеслав Полянсков участвовал в ВОВ, служил на Белорусском и Дальневосточном фронтах заместителем командира батальона.   Участвуя в боях Великой Отечественной войны, был дважды ранен.   За боевые заслуги был награждён орденом Отечественной войны  II степени и тремя медалями:  «За взятие города Кёнигсберга»,  «За победу над Германией в Великой Отечественной войне 1941-1945 гг.»,  «За победу над Японией».      </vt:lpstr>
      <vt:lpstr>Презентация PowerPoint</vt:lpstr>
      <vt:lpstr> В мае 1954 г. Полянсков В.А. был избран председателем исполкома Радищевского районного Совета депутатов трудящихся.   Фото: На полях Радищевского района, 1955 г.</vt:lpstr>
      <vt:lpstr>Презентация PowerPoint</vt:lpstr>
      <vt:lpstr>Участники Выставки достижений народного хозяйства (ВДНХ) от Ульяновской области  с руководителем делегации Полянсковым В.А., 1954 г.</vt:lpstr>
      <vt:lpstr> Первомайская демонстрация, с.Большое Нагаткино      Цильнинского района                                                                                                                                                                    Дом, где жил Полянсков В.А.     </vt:lpstr>
      <vt:lpstr>Богдашкинцы – передовики области в животноводстве</vt:lpstr>
      <vt:lpstr>Выпускники Ульяновского сельскохозяйственного института, 1959 г.</vt:lpstr>
      <vt:lpstr>Доклад Полянскова В.А.  на сессии областного  Совета депутатов  «Ульяновская правда», 1959 г.</vt:lpstr>
      <vt:lpstr>Делегация Богдашкинского района  с руководителями области  на пленуме, 1960 г.</vt:lpstr>
      <vt:lpstr> В декабре 1960 г. Полянсков В.А. утверждён начальником областного управления сельского хозяйства, в 1962 г. избран секретарём обкома КПСС.  5 января 1963 г. был избран вторым секретарём сельского обкома партии и членом бюро Ульяновского сельского обкома КПСС.     Делегация Ульяновской области на пленуме ЦК КПСС Москва, 1961 г. </vt:lpstr>
      <vt:lpstr>День секретаря обкома КПСС начинался ранним утром, 1964 г. </vt:lpstr>
      <vt:lpstr>15 декабря 1964 г. Полянсков В.А. избран секретарём обкома КПСС,  26 февраля 1966 г. – членом бюро Ульяновского обкома КПСС.    На фото: Дружный коллектив руководителей сельскохозяйственной отрасли</vt:lpstr>
      <vt:lpstr>«Большое видится  на расстоянии. Сегодня,  по прошествии нескольких десятков лет, приходит осознание масштабов строительства  советского государства. Бескрайние пашни, огромные животноводческие комплексы, предприятия переработки – созданное в то время составляет основу сельского хозяйства Ульяновской области и сейчас. В 1970-е годы регион находился  в числе аграрных передовиков, дважды став участником ВДНХ, ежеквартально и по итогам года получая знамёна  и премии по зерну  и подсолнечнику.   Очевидно, что без самоотверженного труда колхозников и грамотной политики профильных руководителей обкома партии рекорды были бы недостижимы».             «Симбирский курьер», 2016 г. </vt:lpstr>
      <vt:lpstr>«Косыгинская реформа» - расширение самостоятельности предприятий  и возможностей материального стимулирования труда, децентрализация планирования - привели к ошеломляющим результатам.  Были повышены закупочные цены на зерно, увеличены капиталовложения в отрасль. Объём валовой продукции значительно вырос.  «Восьмая пятилетка» 1966-1970 гг. оказалась самой успешной  в советской истории, получив эпитет «золотая». </vt:lpstr>
      <vt:lpstr>Встреча Суслова М.А. на Родине, май 1966 г.</vt:lpstr>
      <vt:lpstr>Субботник – дело каждого</vt:lpstr>
      <vt:lpstr>      За успехи, достигнутые в развитии народного хозяйства области,  в том числе и в сельском хозяйстве), и во Всесоюзном социалистическом соревновании  в 1966, 1971 и 1973 гг.,  Вячеслав Алексеевич Полянсков был награждён орденом Трудового Красного Знамени и медалью «За доблестный труд.  В ознаменование 100-летия со дня рождения Владимира Ильича Ленина».  </vt:lpstr>
      <vt:lpstr>Весна 1970 г.</vt:lpstr>
      <vt:lpstr>Высокие гости в Ульяновске  в год 100-летия В.И.Ленина</vt:lpstr>
      <vt:lpstr>100-летие В.И.Ленина  в Ульяновске</vt:lpstr>
      <vt:lpstr>Встреча генерального секретаря  ЦК КПСС Л.И.Брежнева, 1970 г.</vt:lpstr>
      <vt:lpstr>С передовыми доярками и пастухами Ульяновской области, 1973 г.</vt:lpstr>
      <vt:lpstr>Награждение колхоза  им. III Интернационала Мелекесского района Юбилейным почётным знаком ЦК КПСС, Президиума Верховного Совета СССР, Совета Министров СССР  и ВЦСПС в ознаменование 50-летия образования СССР </vt:lpstr>
      <vt:lpstr>С 1974 по 1986 гг. Полянсков В.А. руководил Ульяновской школой повышения квалификации работников сельского хозяйства   На фото: Съезд директоров Школ подготовки кадров  для сельского хозяйства Поволжья, 1980-е гг.</vt:lpstr>
      <vt:lpstr>По инициативе Ульяновской государственной сельскохозяйственной академии  имени П.А.Столыпина на здании факультета по адресу  ул.Р.Люксембург, д.44 состоялось открытие мемориальной доски, 2017 г.</vt:lpstr>
      <vt:lpstr>Мемориальная доска в память  о Полянскове В.А., ярком руководителе сельского хозяйства Ульяновской области (1960-1973 гг.)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Полянсков  Вячеслав Алексеевич</dc:title>
  <dc:creator>Администратор</dc:creator>
  <cp:lastModifiedBy>Смолькова Екатерина Вячеславовна</cp:lastModifiedBy>
  <cp:revision>49</cp:revision>
  <dcterms:created xsi:type="dcterms:W3CDTF">2017-04-11T06:08:29Z</dcterms:created>
  <dcterms:modified xsi:type="dcterms:W3CDTF">2017-11-15T15:02:56Z</dcterms:modified>
</cp:coreProperties>
</file>