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9" r:id="rId4"/>
    <p:sldId id="257" r:id="rId5"/>
    <p:sldId id="258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08912" cy="342902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аведующая неврологическим отделением для больных с нарушением мозгового кровообращения, врач-невролог государственного учреждения здравоохранения «Центральная клиническая медико-санитарная часть имени заслуженного врача России 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В.А.Егорова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7772400" cy="2643206"/>
          </a:xfrm>
        </p:spPr>
        <p:txBody>
          <a:bodyPr/>
          <a:lstStyle/>
          <a:p>
            <a:r>
              <a:rPr lang="ru-RU" sz="4400" b="1" i="1" u="sng" spc="30" dirty="0" smtClean="0">
                <a:solidFill>
                  <a:srgbClr val="C00000"/>
                </a:solidFill>
                <a:latin typeface="Impact" pitchFamily="34" charset="0"/>
              </a:rPr>
              <a:t>ДОРОШЕНКО</a:t>
            </a:r>
          </a:p>
          <a:p>
            <a:r>
              <a:rPr lang="ru-RU" sz="4400" b="1" i="1" u="sng" spc="30" dirty="0" smtClean="0">
                <a:solidFill>
                  <a:srgbClr val="C00000"/>
                </a:solidFill>
                <a:latin typeface="Impact" pitchFamily="34" charset="0"/>
              </a:rPr>
              <a:t>ГАЛИНА</a:t>
            </a:r>
          </a:p>
          <a:p>
            <a:r>
              <a:rPr lang="ru-RU" sz="4400" b="1" i="1" u="sng" spc="30" dirty="0" smtClean="0">
                <a:solidFill>
                  <a:srgbClr val="C00000"/>
                </a:solidFill>
                <a:latin typeface="Impact" pitchFamily="34" charset="0"/>
              </a:rPr>
              <a:t>МИХАЙЛОВНА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Medium" pitchFamily="34" charset="0"/>
              </a:rPr>
              <a:t>ЛЕЧИТЬ ЛЮДЕЙ – </a:t>
            </a:r>
            <a:r>
              <a:rPr lang="ru-RU" sz="2400" smtClean="0">
                <a:solidFill>
                  <a:srgbClr val="FF0000"/>
                </a:solidFill>
                <a:latin typeface="Franklin Gothic Medium" pitchFamily="34" charset="0"/>
              </a:rPr>
              <a:t>ЗНАК МОЕГО </a:t>
            </a:r>
            <a:r>
              <a:rPr lang="ru-RU" sz="2400" dirty="0" smtClean="0">
                <a:solidFill>
                  <a:srgbClr val="FF0000"/>
                </a:solidFill>
                <a:latin typeface="Franklin Gothic Medium" pitchFamily="34" charset="0"/>
              </a:rPr>
              <a:t>ПУТИ!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329642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i="1" u="sng" dirty="0" smtClean="0">
                <a:latin typeface="Lucida Sans Unicode" pitchFamily="34" charset="0"/>
                <a:cs typeface="Lucida Sans Unicode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6000" i="1" u="sng" dirty="0" smtClean="0">
                <a:latin typeface="Lucida Sans Unicode" pitchFamily="34" charset="0"/>
                <a:cs typeface="Lucida Sans Unicode" pitchFamily="34" charset="0"/>
              </a:rPr>
              <a:t>ЗА ВНИМАНИЕ</a:t>
            </a:r>
            <a:endParaRPr lang="ru-RU" sz="6000" i="1" u="sng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idx="2"/>
          </p:nvPr>
        </p:nvSpPr>
        <p:spPr>
          <a:xfrm>
            <a:off x="4643438" y="332656"/>
            <a:ext cx="4500562" cy="59492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Дорошенко  Галина Михайловна родилась 19 января 1951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г.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в селе Чердаклы  Ульяновской области.  В 1968 г. окончила Новоспасскую среднюю школу. В 1968 г. поступила в Куйбышевский медицинский институт имени Д.И. Ульянова 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и окончила его 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со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специальностью «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врач-лечебник» в 1974 г.  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С 05.07.1974 г. по 22.07.1975 г. проходила интернатуру на базе Ульяновской областной больницы по специальности «невропатология»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D:\Департамент наград\Комиссия по наградам\Почётный гражданин УО\2017\На сайт\Дорош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416"/>
            <a:ext cx="4320000" cy="61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7914"/>
          </a:xfrm>
        </p:spPr>
      </p:pic>
      <p:sp>
        <p:nvSpPr>
          <p:cNvPr id="10" name="Текст 7"/>
          <p:cNvSpPr>
            <a:spLocks noGrp="1"/>
          </p:cNvSpPr>
          <p:nvPr>
            <p:ph type="body" idx="2"/>
          </p:nvPr>
        </p:nvSpPr>
        <p:spPr>
          <a:xfrm>
            <a:off x="0" y="5143512"/>
            <a:ext cx="9144000" cy="171448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61D6FF"/>
                </a:solidFill>
                <a:latin typeface="Impact" pitchFamily="34" charset="0"/>
              </a:rPr>
              <a:t>С 1975 г. по 1980 г. работала врачом-невропатологом </a:t>
            </a:r>
            <a:r>
              <a:rPr lang="ru-RU" sz="2000" dirty="0" err="1" smtClean="0">
                <a:solidFill>
                  <a:srgbClr val="61D6FF"/>
                </a:solidFill>
                <a:latin typeface="Impact" pitchFamily="34" charset="0"/>
              </a:rPr>
              <a:t>Майнской</a:t>
            </a:r>
            <a:r>
              <a:rPr lang="ru-RU" sz="2000" dirty="0" smtClean="0">
                <a:solidFill>
                  <a:srgbClr val="61D6FF"/>
                </a:solidFill>
                <a:latin typeface="Impact" pitchFamily="34" charset="0"/>
              </a:rPr>
              <a:t> центральной районной больницы. С 1980 г. - заведующая  неврологическим отделением для больных с нарушением мозгового кровообращения.</a:t>
            </a:r>
          </a:p>
          <a:p>
            <a:pPr algn="just"/>
            <a:r>
              <a:rPr lang="ru-RU" sz="2000" dirty="0" smtClean="0">
                <a:solidFill>
                  <a:srgbClr val="61D6FF"/>
                </a:solidFill>
                <a:latin typeface="Impact" pitchFamily="34" charset="0"/>
              </a:rPr>
              <a:t>В 1995 г. Дорошенко Г.М. присвоено почётное звание «Заслуженный врач Российской Федерации». </a:t>
            </a:r>
          </a:p>
          <a:p>
            <a:endParaRPr lang="ru-RU" dirty="0">
              <a:solidFill>
                <a:srgbClr val="61D6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idx="2"/>
          </p:nvPr>
        </p:nvSpPr>
        <p:spPr>
          <a:xfrm>
            <a:off x="5508104" y="0"/>
            <a:ext cx="3428992" cy="6858000"/>
          </a:xfrm>
        </p:spPr>
        <p:txBody>
          <a:bodyPr>
            <a:normAutofit/>
          </a:bodyPr>
          <a:lstStyle/>
          <a:p>
            <a:pPr algn="ctr"/>
            <a:endParaRPr lang="ru-RU" sz="1700" dirty="0" smtClean="0">
              <a:solidFill>
                <a:srgbClr val="FFC000"/>
              </a:solidFill>
            </a:endParaRPr>
          </a:p>
          <a:p>
            <a:pPr algn="ctr"/>
            <a:r>
              <a:rPr lang="ru-RU" sz="1700" dirty="0" smtClean="0">
                <a:solidFill>
                  <a:srgbClr val="FFC000"/>
                </a:solidFill>
              </a:rPr>
              <a:t>Галина </a:t>
            </a:r>
            <a:r>
              <a:rPr lang="ru-RU" sz="1700" dirty="0">
                <a:solidFill>
                  <a:srgbClr val="FFC000"/>
                </a:solidFill>
              </a:rPr>
              <a:t>Михайловна является организатором неврологической службы города Ульяновска </a:t>
            </a:r>
            <a:r>
              <a:rPr lang="ru-RU" sz="1700" dirty="0" smtClean="0">
                <a:solidFill>
                  <a:srgbClr val="FFC000"/>
                </a:solidFill>
              </a:rPr>
              <a:t/>
            </a:r>
            <a:br>
              <a:rPr lang="ru-RU" sz="1700" dirty="0" smtClean="0">
                <a:solidFill>
                  <a:srgbClr val="FFC000"/>
                </a:solidFill>
              </a:rPr>
            </a:br>
            <a:r>
              <a:rPr lang="ru-RU" sz="1700" dirty="0" smtClean="0">
                <a:solidFill>
                  <a:srgbClr val="FFC000"/>
                </a:solidFill>
              </a:rPr>
              <a:t>и </a:t>
            </a:r>
            <a:r>
              <a:rPr lang="ru-RU" sz="1700" dirty="0">
                <a:solidFill>
                  <a:srgbClr val="FFC000"/>
                </a:solidFill>
              </a:rPr>
              <a:t>бессменной заведующей неврологическим отделением медсанчасти. На протяжении многих лет организовывает </a:t>
            </a:r>
            <a:r>
              <a:rPr lang="ru-RU" sz="1700" dirty="0" smtClean="0">
                <a:solidFill>
                  <a:srgbClr val="FFC000"/>
                </a:solidFill>
              </a:rPr>
              <a:t/>
            </a:r>
            <a:br>
              <a:rPr lang="ru-RU" sz="1700" dirty="0" smtClean="0">
                <a:solidFill>
                  <a:srgbClr val="FFC000"/>
                </a:solidFill>
              </a:rPr>
            </a:br>
            <a:r>
              <a:rPr lang="ru-RU" sz="1700" dirty="0" smtClean="0">
                <a:solidFill>
                  <a:srgbClr val="FFC000"/>
                </a:solidFill>
              </a:rPr>
              <a:t>и </a:t>
            </a:r>
            <a:r>
              <a:rPr lang="ru-RU" sz="1700" dirty="0">
                <a:solidFill>
                  <a:srgbClr val="FFC000"/>
                </a:solidFill>
              </a:rPr>
              <a:t>оказывает помощь больным </a:t>
            </a:r>
            <a:r>
              <a:rPr lang="ru-RU" sz="1700" dirty="0" smtClean="0">
                <a:solidFill>
                  <a:srgbClr val="FFC000"/>
                </a:solidFill>
              </a:rPr>
              <a:t/>
            </a:r>
            <a:br>
              <a:rPr lang="ru-RU" sz="1700" dirty="0" smtClean="0">
                <a:solidFill>
                  <a:srgbClr val="FFC000"/>
                </a:solidFill>
              </a:rPr>
            </a:br>
            <a:r>
              <a:rPr lang="ru-RU" sz="1700" dirty="0" smtClean="0">
                <a:solidFill>
                  <a:srgbClr val="FFC000"/>
                </a:solidFill>
              </a:rPr>
              <a:t>с </a:t>
            </a:r>
            <a:r>
              <a:rPr lang="ru-RU" sz="1700" dirty="0">
                <a:solidFill>
                  <a:srgbClr val="FFC000"/>
                </a:solidFill>
              </a:rPr>
              <a:t>инсультом. Под её руководством были открыты койки сосудистой терапии на базе неврологических отделений учреждений здравоохранения города Ульяновска, организовано круглосуточное оказание экстренной помощи ургентным больным на территории города. При </a:t>
            </a:r>
            <a:r>
              <a:rPr lang="ru-RU" sz="1700" dirty="0" smtClean="0">
                <a:solidFill>
                  <a:srgbClr val="FFC000"/>
                </a:solidFill>
              </a:rPr>
              <a:t>содействии Дорошенко Г.М. открыты реанимационное отделение третьей городской больницы</a:t>
            </a:r>
            <a:r>
              <a:rPr lang="ru-RU" sz="1700" dirty="0">
                <a:solidFill>
                  <a:srgbClr val="FFC000"/>
                </a:solidFill>
              </a:rPr>
              <a:t> и</a:t>
            </a:r>
            <a:r>
              <a:rPr lang="ru-RU" sz="1700" dirty="0" smtClean="0">
                <a:solidFill>
                  <a:srgbClr val="FFC000"/>
                </a:solidFill>
              </a:rPr>
              <a:t> первичные сосудистые отделения на базе ЦКМСЧ </a:t>
            </a:r>
            <a:br>
              <a:rPr lang="ru-RU" sz="1700" dirty="0" smtClean="0">
                <a:solidFill>
                  <a:srgbClr val="FFC000"/>
                </a:solidFill>
              </a:rPr>
            </a:br>
            <a:r>
              <a:rPr lang="ru-RU" sz="1700" dirty="0" smtClean="0">
                <a:solidFill>
                  <a:srgbClr val="FFC000"/>
                </a:solidFill>
              </a:rPr>
              <a:t>и ЦКГБ.</a:t>
            </a:r>
            <a:endParaRPr lang="ru-RU" sz="17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0550-26-04-17-09-3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7" cy="5137914"/>
          </a:xfrm>
        </p:spPr>
      </p:pic>
      <p:sp>
        <p:nvSpPr>
          <p:cNvPr id="10" name="Текст 7"/>
          <p:cNvSpPr>
            <a:spLocks noGrp="1"/>
          </p:cNvSpPr>
          <p:nvPr>
            <p:ph type="body" idx="2"/>
          </p:nvPr>
        </p:nvSpPr>
        <p:spPr>
          <a:xfrm>
            <a:off x="0" y="5143512"/>
            <a:ext cx="9144000" cy="17144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Благодаря её умению найти индивидуальный подход к каждому человеку в отделении работает уникальный коллектив единомышленников, который создает тёплую, уютную атмосферу, что способствует быстрому выздоровлению больных.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Коллектив отделения неоднократно был отмечен благодарностями пациентов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 их родственников за доброе и отзывчивое отношение, грамотную и квалифицированную работу.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1" y="4581128"/>
            <a:ext cx="9115053" cy="22145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92D050"/>
                </a:solidFill>
                <a:latin typeface="Impact" pitchFamily="34" charset="0"/>
              </a:rPr>
              <a:t>Неврологическое отделение открылось в 1980 г.</a:t>
            </a:r>
            <a:br>
              <a:rPr lang="ru-RU" dirty="0" smtClean="0">
                <a:solidFill>
                  <a:srgbClr val="92D05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92D050"/>
                </a:solidFill>
                <a:latin typeface="Impact" pitchFamily="34" charset="0"/>
              </a:rPr>
              <a:t>Под руководством Дорошенко Г.М. в отделении трудятся высококвалифицированные специалисты - врачи с высшей квалификационной категорией, владеющие современными методами лечения. Высшую квалификационную категорию имеют десять </a:t>
            </a:r>
            <a:r>
              <a:rPr lang="ru-RU" dirty="0">
                <a:solidFill>
                  <a:srgbClr val="92D050"/>
                </a:solidFill>
                <a:latin typeface="Impact" pitchFamily="34" charset="0"/>
              </a:rPr>
              <a:t>медицинских сестёр </a:t>
            </a:r>
            <a:r>
              <a:rPr lang="ru-RU" dirty="0" smtClean="0">
                <a:solidFill>
                  <a:srgbClr val="92D050"/>
                </a:solidFill>
                <a:latin typeface="Impact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 rotWithShape="1">
          <a:blip r:embed="rId2"/>
          <a:srcRect t="4849"/>
          <a:stretch/>
        </p:blipFill>
        <p:spPr bwMode="auto">
          <a:xfrm>
            <a:off x="1565666" y="332656"/>
            <a:ext cx="6012668" cy="41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214950"/>
            <a:ext cx="9036496" cy="164305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Arial Black" pitchFamily="34" charset="0"/>
              </a:rPr>
              <a:t>В 1980-1991 гг. отделение функционировало как общеневрологическое; с 1992 г. выделено двадцать «сосудистых» коек. С целью улучшения качества лечения </a:t>
            </a:r>
            <a:br>
              <a:rPr lang="ru-RU" sz="1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rgbClr val="FFFF00"/>
                </a:solidFill>
                <a:latin typeface="Arial Black" pitchFamily="34" charset="0"/>
              </a:rPr>
              <a:t>и дифференциальной диагностики в 1993 г. в МСЧ УАЗ открылось отделение компьютерной томографии. С 1992 г. на базе неврологического отделения организована «Кафедра нервных болезней УлГУ», возглавляемая в настоящее время доктором медицинских наук, профессором Машиным Виктором Владимировичем.</a:t>
            </a:r>
            <a:endParaRPr lang="ru-RU" sz="1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12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СЕМИНАРЫ ПО НЕВРОЛОГИИ</a:t>
            </a:r>
            <a:endParaRPr lang="ru-RU" sz="4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178592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Согласно приказу Министерства здравоохранения 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Российской Федерации от 25.01.1999 № 25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/>
            </a:r>
            <a:b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«О 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мерах по улучшению медицинской помощи больным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с нарушениями 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мозгового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кровообращения»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/>
            </a:r>
            <a:b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в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1999-2010 гг. неврологическое отделение функционировало как сосудистое на 62 койки, </a:t>
            </a:r>
            <a:b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были организованы экстренные круглосуточные дежурства врачей-неврологов в приёмном покое </a:t>
            </a:r>
            <a:b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itchFamily="34" charset="0"/>
              </a:rPr>
              <a:t>и отделении, круглосуточные консультации нейрохирурга. Отработана тактика ведения больных с острой цереброваскулярной патологией  на догоспитальном этапе с последующим лечением в палатах интенсивной терапии.</a:t>
            </a:r>
          </a:p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5072074"/>
            <a:ext cx="5111750" cy="105408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500834"/>
            <a:ext cx="3995936" cy="3571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/>
                <a:latin typeface="+mn-lt"/>
              </a:rPr>
              <a:t>Коллектив отделения неврологии, 1996 г</a:t>
            </a:r>
            <a:r>
              <a:rPr lang="ru-RU" sz="1600" b="1" dirty="0">
                <a:solidFill>
                  <a:srgbClr val="FFFF00"/>
                </a:solidFill>
                <a:effectLst/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187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заведующая неврологическим отделением для больных с нарушением мозгового кровообращения, врач-невролог государственного учреждения здравоохранения «Центральная клиническая медико-санитарная часть имени заслуженного врача России  В.А.Егорова»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 отделения неврологии, 1996 г. </vt:lpstr>
      <vt:lpstr>ЛЕЧИТЬ ЛЮДЕЙ – ЗНАК МОЕГО ПУТИ!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Кузнецова Марина Александровна</dc:creator>
  <cp:lastModifiedBy>Володина Марина Александровна</cp:lastModifiedBy>
  <cp:revision>23</cp:revision>
  <dcterms:modified xsi:type="dcterms:W3CDTF">2017-11-16T05:47:39Z</dcterms:modified>
</cp:coreProperties>
</file>