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8" r:id="rId3"/>
    <p:sldId id="285" r:id="rId4"/>
    <p:sldId id="286" r:id="rId5"/>
    <p:sldId id="297" r:id="rId6"/>
    <p:sldId id="284" r:id="rId7"/>
    <p:sldId id="283" r:id="rId8"/>
    <p:sldId id="309" r:id="rId9"/>
    <p:sldId id="314" r:id="rId10"/>
    <p:sldId id="311" r:id="rId11"/>
    <p:sldId id="315" r:id="rId12"/>
    <p:sldId id="312" r:id="rId13"/>
    <p:sldId id="313" r:id="rId14"/>
    <p:sldId id="310" r:id="rId15"/>
    <p:sldId id="316" r:id="rId16"/>
    <p:sldId id="317" r:id="rId17"/>
    <p:sldId id="287" r:id="rId18"/>
    <p:sldId id="275" r:id="rId19"/>
  </p:sldIdLst>
  <p:sldSz cx="10080625" cy="7559675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429"/>
    <a:srgbClr val="F5A32B"/>
    <a:srgbClr val="F68B32"/>
    <a:srgbClr val="F88A30"/>
    <a:srgbClr val="F6862A"/>
    <a:srgbClr val="F58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14" y="-4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544" y="-102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vert="horz" wrap="none" lIns="82863" tIns="41432" rIns="82863" bIns="41432" compatLnSpc="0"/>
          <a:lstStyle/>
          <a:p>
            <a:pPr hangingPunct="0">
              <a:defRPr sz="1400"/>
            </a:pPr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vert="horz" wrap="none" lIns="82863" tIns="41432" rIns="82863" bIns="41432" compatLnSpc="0"/>
          <a:lstStyle/>
          <a:p>
            <a:pPr algn="r" hangingPunct="0">
              <a:defRPr sz="1400"/>
            </a:pPr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450076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vert="horz" wrap="none" lIns="82863" tIns="41432" rIns="82863" bIns="41432" anchor="b" compatLnSpc="0"/>
          <a:lstStyle/>
          <a:p>
            <a:pPr hangingPunct="0">
              <a:defRPr sz="1400"/>
            </a:pPr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9450076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vert="horz" wrap="none" lIns="82863" tIns="41432" rIns="82863" bIns="41432" anchor="b" compatLnSpc="0"/>
          <a:lstStyle/>
          <a:p>
            <a:pPr algn="r" hangingPunct="0">
              <a:defRPr sz="1400"/>
            </a:pPr>
            <a:fld id="{4504A7FB-1CBC-4450-B5EC-A56287E141F7}" type="slidenum">
              <a:rPr/>
              <a:pPr algn="r" hangingPunct="0">
                <a:defRPr sz="1400"/>
              </a:pPr>
              <a:t>‹#›</a:t>
            </a:fld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70595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5650"/>
            <a:ext cx="4972050" cy="3730625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85830" y="4724871"/>
            <a:ext cx="5486309" cy="4476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81795" y="0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450076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81795" y="9450076"/>
            <a:ext cx="2976173" cy="497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1BBCF634-F05E-4947-8DC2-AE0750E01BE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331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724871"/>
            <a:ext cx="5486309" cy="307777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490B8C-766C-4F5F-BC4B-85531CA301D8}" type="slidenum">
              <a:rPr lang="ru-RU"/>
              <a:pPr/>
              <a:t>11</a:t>
            </a:fld>
            <a:endParaRPr lang="ru-RU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9DEFE9-0112-4E50-8691-804A2691D06D}" type="slidenum">
              <a:rPr lang="ru-RU"/>
              <a:pPr/>
              <a:t>12</a:t>
            </a:fld>
            <a:endParaRPr lang="ru-RU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5228B4-4B91-434B-AEE6-31B1C6B2272C}" type="slidenum">
              <a:rPr lang="ru-RU"/>
              <a:pPr/>
              <a:t>13</a:t>
            </a:fld>
            <a:endParaRPr lang="ru-RU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0B5085-8BD1-4B18-ADC4-57F1AF139918}" type="slidenum">
              <a:rPr lang="ru-RU"/>
              <a:pPr/>
              <a:t>14</a:t>
            </a:fld>
            <a:endParaRPr lang="ru-RU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791B6F-9CCB-4D36-AAC7-DB925B72C93D}" type="slidenum">
              <a:rPr lang="ru-RU"/>
              <a:pPr/>
              <a:t>15</a:t>
            </a:fld>
            <a:endParaRPr lang="ru-RU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791B6F-9CCB-4D36-AAC7-DB925B72C93D}" type="slidenum">
              <a:rPr lang="ru-RU"/>
              <a:pPr/>
              <a:t>16</a:t>
            </a:fld>
            <a:endParaRPr lang="ru-RU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048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lang="ru-RU" smtClean="0">
              <a:solidFill>
                <a:srgbClr val="000000"/>
              </a:solidFill>
              <a:latin typeface="Arial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1388" y="755650"/>
            <a:ext cx="4973637" cy="3730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08F016-19E6-4766-B043-D03FD5522C80}" type="slidenum">
              <a:rPr lang="ru-RU"/>
              <a:pPr/>
              <a:t>8</a:t>
            </a:fld>
            <a:endParaRPr lang="ru-RU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A420C7-9083-4AD2-829C-628848D1F056}" type="slidenum">
              <a:rPr lang="ru-RU"/>
              <a:pPr/>
              <a:t>9</a:t>
            </a:fld>
            <a:endParaRPr lang="ru-RU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71466C-0D34-4C06-9AF1-CCFB2AD44B36}" type="slidenum">
              <a:rPr lang="ru-RU"/>
              <a:pPr/>
              <a:t>10</a:t>
            </a:fld>
            <a:endParaRPr lang="ru-RU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5650"/>
            <a:ext cx="497205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41" cy="14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ru-RU" sz="180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6FBEAC-FA31-44EE-B9BE-EE3BDE7214C0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434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896C1C-46EF-40DB-92BA-BDFBA1237EE8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19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5A2F31-4E3A-48D3-995F-A1E400021C4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89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85C633-7626-491C-B2A5-100B459B8EA6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81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04D946-3BD1-4519-B1CA-19E8C123947E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4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44E5F8-FE67-487B-A560-9AC180830683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69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CF30F3-917C-48E5-884D-966787466680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12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498B87-F9C6-4DB5-8940-B7C8D219ECB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73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5B818F-E1CE-4D9D-B508-86B626559399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12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9D5E77-56BD-413F-97BD-EA4AB9B70C66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DEE251-7803-4F7D-B202-81DE3BDA04CE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53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A25A4984-0A5A-4F3D-8456-FD9D7E0507B1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одзаголовок 5"/>
          <p:cNvSpPr txBox="1">
            <a:spLocks/>
          </p:cNvSpPr>
          <p:nvPr/>
        </p:nvSpPr>
        <p:spPr bwMode="auto">
          <a:xfrm>
            <a:off x="1151880" y="4499917"/>
            <a:ext cx="77048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Заместитель Председателя Правительства Ульяновской области – руководитель</a:t>
            </a:r>
            <a:r>
              <a:rPr lang="ru-RU" sz="21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ru-RU" sz="2100" dirty="0">
                <a:solidFill>
                  <a:schemeClr val="bg1"/>
                </a:solidFill>
                <a:latin typeface="Calibri"/>
              </a:rPr>
              <a:t>аппарата Губернатора и Правительства Ульяновской области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Опенышева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 Светлана Владимировна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г. </a:t>
            </a:r>
            <a:r>
              <a:rPr lang="ru-RU" sz="2100" noProof="0" dirty="0" smtClean="0">
                <a:solidFill>
                  <a:schemeClr val="bg1"/>
                </a:solidFill>
                <a:latin typeface="Calibri"/>
              </a:rPr>
              <a:t>Москва</a:t>
            </a:r>
            <a:r>
              <a:rPr lang="ru-RU" sz="2100" dirty="0" smtClean="0">
                <a:solidFill>
                  <a:schemeClr val="bg1"/>
                </a:solidFill>
                <a:latin typeface="Calibri"/>
              </a:rPr>
              <a:t>, 28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.03.2013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579F"/>
              </a:buClr>
              <a:buSzTx/>
              <a:buFont typeface="Arial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 bwMode="auto">
          <a:xfrm>
            <a:off x="719832" y="1835621"/>
            <a:ext cx="849694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bg1"/>
                </a:solidFill>
                <a:ea typeface="+mj-ea"/>
                <a:cs typeface="+mj-cs"/>
              </a:rPr>
              <a:t>О </a:t>
            </a: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системе </a:t>
            </a:r>
            <a:r>
              <a:rPr lang="ru-RU" sz="3200" b="1" dirty="0">
                <a:solidFill>
                  <a:schemeClr val="bg1"/>
                </a:solidFill>
                <a:ea typeface="+mj-ea"/>
                <a:cs typeface="+mj-cs"/>
              </a:rPr>
              <a:t>работы по использованию результатов космической деятельности </a:t>
            </a:r>
            <a:endParaRPr lang="ru-RU" sz="3200" b="1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и развитию инфраструктуры пространственных </a:t>
            </a:r>
            <a:r>
              <a:rPr lang="ru-RU" sz="3200" b="1" dirty="0">
                <a:solidFill>
                  <a:schemeClr val="bg1"/>
                </a:solidFill>
                <a:ea typeface="+mj-ea"/>
                <a:cs typeface="+mj-cs"/>
              </a:rPr>
              <a:t>данных </a:t>
            </a:r>
            <a:endParaRPr lang="ru-RU" sz="3200" b="1" dirty="0" smtClean="0">
              <a:solidFill>
                <a:schemeClr val="bg1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в </a:t>
            </a:r>
            <a:r>
              <a:rPr lang="ru-RU" sz="3200" b="1" dirty="0">
                <a:solidFill>
                  <a:schemeClr val="bg1"/>
                </a:solidFill>
                <a:ea typeface="+mj-ea"/>
                <a:cs typeface="+mj-cs"/>
              </a:rPr>
              <a:t>Ульяновской области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D8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84D8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84D8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8304" y="608647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Ульяновской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области  по развитию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технологий и электронной демократии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8856736" y="608647"/>
            <a:ext cx="1080000" cy="89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583928" y="608647"/>
            <a:ext cx="23042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Правительство </a:t>
            </a:r>
          </a:p>
          <a:p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льяновской области</a:t>
            </a:r>
            <a:endParaRPr lang="ru-RU" sz="1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577336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D26E2CF5-8F86-4D3E-84F9-8A69BA4FF820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10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2858" r="24710"/>
          <a:stretch>
            <a:fillRect/>
          </a:stretch>
        </p:blipFill>
        <p:spPr bwMode="auto">
          <a:xfrm>
            <a:off x="431800" y="936625"/>
            <a:ext cx="388778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9" t="2858" r="247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3719"/>
          <a:stretch>
            <a:fillRect/>
          </a:stretch>
        </p:blipFill>
        <p:spPr bwMode="auto">
          <a:xfrm>
            <a:off x="4325938" y="647700"/>
            <a:ext cx="5249862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855" b="37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3648"/>
          <a:stretch>
            <a:fillRect/>
          </a:stretch>
        </p:blipFill>
        <p:spPr bwMode="auto">
          <a:xfrm>
            <a:off x="4684713" y="2735263"/>
            <a:ext cx="5249862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04" b="36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252413" y="53975"/>
            <a:ext cx="968533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Мониторинг </a:t>
            </a: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состояния дорожной </a:t>
            </a: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сети и работа с обращениями граждан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1920" y="6362883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Министерство </a:t>
            </a:r>
            <a:r>
              <a:rPr lang="ru-RU" sz="24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промышленности и транспорта Ульяновской </a:t>
            </a:r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774264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E5BF097F-14B5-4372-A056-BB30AEEB1F68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11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7" b="3477"/>
          <a:stretch>
            <a:fillRect/>
          </a:stretch>
        </p:blipFill>
        <p:spPr bwMode="auto">
          <a:xfrm>
            <a:off x="215900" y="792163"/>
            <a:ext cx="97202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617" b="34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644650" y="6524625"/>
            <a:ext cx="6613525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 smtClean="0">
                <a:solidFill>
                  <a:srgbClr val="F79646"/>
                </a:solidFill>
              </a:rPr>
              <a:t>Министерство труда и социального развития Ульяновской области</a:t>
            </a:r>
            <a:endParaRPr lang="ru-RU" sz="2400" b="1" dirty="0">
              <a:solidFill>
                <a:srgbClr val="F79646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52413" y="53975"/>
            <a:ext cx="9685337" cy="73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Карта доступности </a:t>
            </a: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объектов социальной инфраструктуры</a:t>
            </a: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Ульяновской области (более 1200 объектов по всем муниципальным районам)</a:t>
            </a:r>
            <a:endParaRPr lang="ru-RU" sz="21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1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C402C1D6-E21A-45E8-87D0-4050114BE29E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12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511300" y="6362700"/>
            <a:ext cx="6613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>
                <a:solidFill>
                  <a:srgbClr val="F79646"/>
                </a:solidFill>
              </a:rPr>
              <a:t>Министерство образования </a:t>
            </a:r>
            <a:endParaRPr lang="ru-RU" sz="2400" b="1" dirty="0" smtClean="0">
              <a:solidFill>
                <a:srgbClr val="F79646"/>
              </a:solidFill>
            </a:endParaRP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 smtClean="0">
                <a:solidFill>
                  <a:srgbClr val="F79646"/>
                </a:solidFill>
              </a:rPr>
              <a:t>Ульяновской </a:t>
            </a:r>
            <a:r>
              <a:rPr lang="ru-RU" sz="2400" b="1" dirty="0">
                <a:solidFill>
                  <a:srgbClr val="F79646"/>
                </a:solidFill>
              </a:rPr>
              <a:t>области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" b="3848"/>
          <a:stretch>
            <a:fillRect/>
          </a:stretch>
        </p:blipFill>
        <p:spPr bwMode="auto">
          <a:xfrm>
            <a:off x="576263" y="720725"/>
            <a:ext cx="9072562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564" b="38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69875" y="179436"/>
            <a:ext cx="968533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Поддержка принятия решений по </a:t>
            </a: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оптимизации и развитию </a:t>
            </a: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сети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683666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304C6055-5EC1-4405-A379-6AA1B21062E6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13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92163"/>
            <a:ext cx="38893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792163"/>
            <a:ext cx="5040313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3060700"/>
            <a:ext cx="2614612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3074988"/>
            <a:ext cx="266382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16463"/>
            <a:ext cx="35274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252413" y="144463"/>
            <a:ext cx="96853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>
                <a:solidFill>
                  <a:srgbClr val="000000"/>
                </a:solidFill>
                <a:latin typeface="Calibri" charset="0"/>
              </a:rPr>
              <a:t>Конкурс «Школа 3D» для учащихся общеобразовательных учреждений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511300" y="6362700"/>
            <a:ext cx="6613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>
                <a:solidFill>
                  <a:srgbClr val="F79646"/>
                </a:solidFill>
              </a:rPr>
              <a:t>Министерство образования Ульяновской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546132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BC35355E-02A6-4F05-B15D-FF46E524C408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14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511300" y="6362700"/>
            <a:ext cx="6613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>
                <a:solidFill>
                  <a:srgbClr val="F79646"/>
                </a:solidFill>
              </a:rPr>
              <a:t>Министерство культуры и искусства Ульяновской области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720725"/>
            <a:ext cx="4487862" cy="27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079500"/>
            <a:ext cx="5472112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"/>
          <a:stretch>
            <a:fillRect/>
          </a:stretch>
        </p:blipFill>
        <p:spPr bwMode="auto">
          <a:xfrm>
            <a:off x="792163" y="3563938"/>
            <a:ext cx="35274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52413" y="179437"/>
            <a:ext cx="968533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Информация об объектах культуры Ульяновской </a:t>
            </a: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735284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2BE2DB8D-8C23-4EDB-A668-D5485D5CCC60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15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3761"/>
          <a:stretch>
            <a:fillRect/>
          </a:stretch>
        </p:blipFill>
        <p:spPr bwMode="auto">
          <a:xfrm>
            <a:off x="293688" y="720725"/>
            <a:ext cx="9498012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99" b="37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511300" y="6362700"/>
            <a:ext cx="6613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>
                <a:solidFill>
                  <a:srgbClr val="F79646"/>
                </a:solidFill>
              </a:rPr>
              <a:t>Муниципальные образования </a:t>
            </a:r>
            <a:endParaRPr lang="ru-RU" sz="2400" b="1" dirty="0" smtClean="0">
              <a:solidFill>
                <a:srgbClr val="F79646"/>
              </a:solidFill>
            </a:endParaRP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 smtClean="0">
                <a:solidFill>
                  <a:srgbClr val="F79646"/>
                </a:solidFill>
              </a:rPr>
              <a:t>Ульяновской </a:t>
            </a:r>
            <a:r>
              <a:rPr lang="ru-RU" sz="2400" b="1" dirty="0">
                <a:solidFill>
                  <a:srgbClr val="F79646"/>
                </a:solidFill>
              </a:rPr>
              <a:t>области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2413" y="107429"/>
            <a:ext cx="968533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Поддержка принятия решений при оптимизации сети </a:t>
            </a:r>
            <a:r>
              <a:rPr lang="ru-RU" sz="2100" b="1" dirty="0">
                <a:solidFill>
                  <a:srgbClr val="000000"/>
                </a:solidFill>
                <a:latin typeface="Calibri" charset="0"/>
              </a:rPr>
              <a:t>отделений почтовой связи</a:t>
            </a:r>
          </a:p>
        </p:txBody>
      </p:sp>
    </p:spTree>
    <p:extLst>
      <p:ext uri="{BB962C8B-B14F-4D97-AF65-F5344CB8AC3E}">
        <p14:creationId xmlns:p14="http://schemas.microsoft.com/office/powerpoint/2010/main" val="1129102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2BE2DB8D-8C23-4EDB-A668-D5485D5CCC60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16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511300" y="6362700"/>
            <a:ext cx="6613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>
                <a:solidFill>
                  <a:srgbClr val="F79646"/>
                </a:solidFill>
              </a:rPr>
              <a:t>Муниципальные образования </a:t>
            </a:r>
            <a:endParaRPr lang="ru-RU" sz="2400" b="1" dirty="0" smtClean="0">
              <a:solidFill>
                <a:srgbClr val="F79646"/>
              </a:solidFill>
            </a:endParaRP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 smtClean="0">
                <a:solidFill>
                  <a:srgbClr val="F79646"/>
                </a:solidFill>
              </a:rPr>
              <a:t>Ульяновской </a:t>
            </a:r>
            <a:r>
              <a:rPr lang="ru-RU" sz="2400" b="1" dirty="0">
                <a:solidFill>
                  <a:srgbClr val="F79646"/>
                </a:solidFill>
              </a:rPr>
              <a:t>области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2413" y="107429"/>
            <a:ext cx="968533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Информация для населения</a:t>
            </a:r>
            <a:endParaRPr lang="ru-RU" sz="21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7" y="482604"/>
            <a:ext cx="9364387" cy="54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58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ha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6300" y="6300788"/>
            <a:ext cx="10795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62904" y="395461"/>
            <a:ext cx="89128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Ежегодная межрегиональная конференция по использованию геоинформационных технологий и результатов космической деятельности</a:t>
            </a:r>
            <a:endParaRPr lang="ru-RU" sz="2000" dirty="0"/>
          </a:p>
        </p:txBody>
      </p:sp>
      <p:pic>
        <p:nvPicPr>
          <p:cNvPr id="6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50" y="6011863"/>
            <a:ext cx="89344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volga-it.mixplus.ru/wp-content/themes/olimp/assets/images/gallery_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38" y="1573653"/>
            <a:ext cx="5540342" cy="2566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64048" y="5097278"/>
            <a:ext cx="113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2013 год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48922" y="5138697"/>
            <a:ext cx="239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500 участников (план)</a:t>
            </a:r>
            <a:endParaRPr lang="ru-RU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2" descr="http://im0-tub-ru.yandex.net/i?id=236736534-27-72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10" y="1619597"/>
            <a:ext cx="3132348" cy="2088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920980" y="4642345"/>
            <a:ext cx="614366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7" y="6308797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1609256" y="6524772"/>
            <a:ext cx="661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Открытая школа ГИС и РКД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7992640" y="6865094"/>
            <a:ext cx="720000" cy="33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>
              <a:buFont typeface="StarSymbol"/>
              <a:buNone/>
            </a:pPr>
            <a:fld id="{6B31D7D5-711C-4A71-81EC-0BAB360D5811}" type="slidenum">
              <a:rPr lang="ru-RU" sz="2200" smtClean="0">
                <a:solidFill>
                  <a:srgbClr val="999999"/>
                </a:solidFill>
                <a:latin typeface="Verdana" pitchFamily="34"/>
              </a:rPr>
              <a:pPr>
                <a:buFont typeface="StarSymbol"/>
                <a:buNone/>
              </a:pPr>
              <a:t>17</a:t>
            </a:fld>
            <a:endParaRPr lang="ru-RU" sz="2200" dirty="0">
              <a:solidFill>
                <a:srgbClr val="999999"/>
              </a:solidFill>
              <a:latin typeface="Verdan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548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496000" y="6300000"/>
            <a:ext cx="1080000" cy="89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1880" y="6012000"/>
            <a:ext cx="8934120" cy="2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4008" y="1259557"/>
            <a:ext cx="572770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3"/>
          <p:cNvSpPr>
            <a:spLocks/>
          </p:cNvSpPr>
          <p:nvPr/>
        </p:nvSpPr>
        <p:spPr bwMode="auto">
          <a:xfrm>
            <a:off x="1549400" y="5264150"/>
            <a:ext cx="608965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buSzPct val="100000"/>
              <a:buFontTx/>
              <a:buChar char="•"/>
            </a:pPr>
            <a:endParaRPr lang="en-US" sz="3200" b="1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buSzPct val="100000"/>
              <a:buFontTx/>
              <a:buChar char="•"/>
            </a:pPr>
            <a:endParaRPr lang="ru-RU" sz="2200" dirty="0"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7" y="6308797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7992640" y="6865094"/>
            <a:ext cx="720000" cy="33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>
              <a:buFont typeface="StarSymbol"/>
              <a:buNone/>
            </a:pPr>
            <a:fld id="{6B31D7D5-711C-4A71-81EC-0BAB360D5811}" type="slidenum">
              <a:rPr lang="ru-RU" sz="2200" smtClean="0">
                <a:solidFill>
                  <a:srgbClr val="999999"/>
                </a:solidFill>
                <a:latin typeface="Verdana" pitchFamily="34"/>
              </a:rPr>
              <a:pPr>
                <a:buFont typeface="StarSymbol"/>
                <a:buNone/>
              </a:pPr>
              <a:t>18</a:t>
            </a:fld>
            <a:endParaRPr lang="ru-RU" sz="2200" dirty="0">
              <a:solidFill>
                <a:srgbClr val="999999"/>
              </a:solidFill>
              <a:latin typeface="Verdana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973633" y="6865094"/>
            <a:ext cx="720000" cy="33732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fld id="{6B31D7D5-711C-4A71-81EC-0BAB360D5811}" type="slidenum">
              <a:rPr lang="ru-RU" sz="2200" smtClean="0">
                <a:solidFill>
                  <a:srgbClr val="999999"/>
                </a:solidFill>
                <a:latin typeface="Verdana" pitchFamily="34"/>
              </a:rPr>
              <a:pPr lvl="0">
                <a:buNone/>
              </a:pPr>
              <a:t>2</a:t>
            </a:fld>
            <a:endParaRPr lang="ru-RU" sz="2200" dirty="0">
              <a:solidFill>
                <a:srgbClr val="999999"/>
              </a:solidFill>
              <a:latin typeface="Verdana" pitchFamily="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496000" y="6300000"/>
            <a:ext cx="1080000" cy="89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1880" y="6012000"/>
            <a:ext cx="8934120" cy="2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06604" y="6403482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Организационное и нормативное обеспечение работ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85325" y="-927749"/>
            <a:ext cx="656172" cy="69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613618" y="285210"/>
            <a:ext cx="4099102" cy="792574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Правительство Ульяновской области</a:t>
            </a:r>
          </a:p>
          <a:p>
            <a:pPr algn="ctr"/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261690" y="1115541"/>
            <a:ext cx="3090990" cy="1403891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Министерство Ульяновской области по развитию информационных </a:t>
            </a:r>
            <a:r>
              <a:rPr lang="ru-RU" sz="1600" b="1" dirty="0" smtClean="0"/>
              <a:t>технологий </a:t>
            </a:r>
            <a:r>
              <a:rPr lang="ru-RU" sz="1600" b="1" dirty="0"/>
              <a:t>электронной демократии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188357" y="3295536"/>
            <a:ext cx="2232248" cy="720080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ОГБУ «Электронный Ульяновск»</a:t>
            </a: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7081937" y="2951480"/>
            <a:ext cx="2247466" cy="106413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Ульяновский государственный университет</a:t>
            </a: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4485976" y="4015616"/>
            <a:ext cx="1656184" cy="1718877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Региональный Центр </a:t>
            </a:r>
            <a:r>
              <a:rPr lang="ru-RU" sz="1600" b="1" dirty="0"/>
              <a:t>космических услуг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359792" y="1691605"/>
            <a:ext cx="3666720" cy="130147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- Постановление Правительства УО  «Об утверждении Положения об операторе инфраструктуры пространственных данных Ульяновской области» (проект)</a:t>
            </a:r>
            <a:endParaRPr lang="ru-RU" sz="1600" dirty="0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354104" y="251445"/>
            <a:ext cx="3672408" cy="136815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- Постановление Правительства УО «Об утверждении Положения о региональной инфраструктуре пространственных данных Ульяновской области» (проект)</a:t>
            </a:r>
            <a:endParaRPr lang="ru-RU" sz="1600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3129" y="4302928"/>
            <a:ext cx="720079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http://www.ulsu.ru/images/stories/img/60487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0390" y="4421810"/>
            <a:ext cx="670393" cy="670393"/>
          </a:xfrm>
          <a:prstGeom prst="rect">
            <a:avLst/>
          </a:prstGeom>
          <a:noFill/>
        </p:spPr>
      </p:pic>
      <p:sp>
        <p:nvSpPr>
          <p:cNvPr id="11" name="Блок-схема: процесс 10"/>
          <p:cNvSpPr/>
          <p:nvPr/>
        </p:nvSpPr>
        <p:spPr>
          <a:xfrm>
            <a:off x="6336456" y="783060"/>
            <a:ext cx="2663600" cy="579042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Определение полномочий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 приоритетов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4" name="Блок-схема: процесс 33"/>
          <p:cNvSpPr/>
          <p:nvPr/>
        </p:nvSpPr>
        <p:spPr>
          <a:xfrm>
            <a:off x="7359055" y="2318347"/>
            <a:ext cx="2599976" cy="579042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Координация и нормативное обеспечение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4320550" y="5402421"/>
            <a:ext cx="1967862" cy="55630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Оператор использования РКД УО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7225288" y="4030541"/>
            <a:ext cx="1964977" cy="1718877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Инновационно-образовательный </a:t>
            </a:r>
          </a:p>
          <a:p>
            <a:pPr algn="ctr"/>
            <a:r>
              <a:rPr lang="ru-RU" sz="1600" b="1" dirty="0" smtClean="0"/>
              <a:t>Центр </a:t>
            </a:r>
            <a:r>
              <a:rPr lang="ru-RU" sz="1600" b="1" dirty="0"/>
              <a:t>космических услуг</a:t>
            </a:r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7941303" y="3870880"/>
            <a:ext cx="1944216" cy="43204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Научный центр УО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188357" y="1403573"/>
            <a:ext cx="1014002" cy="83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legatus.ucoz.ru/flags/gerb_ulyanovs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73" y="285210"/>
            <a:ext cx="884783" cy="75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Прямая со стрелкой 41"/>
          <p:cNvCxnSpPr>
            <a:stCxn id="15" idx="2"/>
            <a:endCxn id="17" idx="0"/>
          </p:cNvCxnSpPr>
          <p:nvPr/>
        </p:nvCxnSpPr>
        <p:spPr>
          <a:xfrm flipH="1">
            <a:off x="5304481" y="2519432"/>
            <a:ext cx="1502704" cy="77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Блок-схема: альтернативный процесс 45"/>
          <p:cNvSpPr/>
          <p:nvPr/>
        </p:nvSpPr>
        <p:spPr>
          <a:xfrm>
            <a:off x="386019" y="3059757"/>
            <a:ext cx="3656197" cy="1399137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- Ведомственная целевая программа «Внедрение РКД </a:t>
            </a:r>
            <a:r>
              <a:rPr lang="ru-RU" sz="1600" dirty="0"/>
              <a:t>и создание </a:t>
            </a:r>
            <a:r>
              <a:rPr lang="ru-RU" sz="1600" dirty="0" smtClean="0"/>
              <a:t>ИПД </a:t>
            </a:r>
            <a:r>
              <a:rPr lang="ru-RU" sz="1600" dirty="0"/>
              <a:t>в интересах социально-экономического развития Ульяновской области </a:t>
            </a:r>
            <a:r>
              <a:rPr lang="ru-RU" sz="1600" dirty="0" smtClean="0"/>
              <a:t>на 2013-2015 годы»</a:t>
            </a:r>
            <a:endParaRPr lang="ru-RU" sz="1600" dirty="0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359791" y="4499917"/>
            <a:ext cx="3682425" cy="147106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- Государственная программа </a:t>
            </a:r>
            <a:r>
              <a:rPr lang="ru-RU" sz="1600" dirty="0"/>
              <a:t>«Внедрение </a:t>
            </a:r>
            <a:r>
              <a:rPr lang="ru-RU" sz="1600" dirty="0" smtClean="0"/>
              <a:t>РКД </a:t>
            </a:r>
            <a:r>
              <a:rPr lang="ru-RU" sz="1600" dirty="0"/>
              <a:t>и создание </a:t>
            </a:r>
            <a:r>
              <a:rPr lang="ru-RU" sz="1600" dirty="0" smtClean="0"/>
              <a:t>ИПД </a:t>
            </a:r>
            <a:r>
              <a:rPr lang="ru-RU" sz="1600" dirty="0"/>
              <a:t>Ульяновской области в интересах социально-экономического развития Ульяновской области в 2014 – 2016 </a:t>
            </a:r>
            <a:r>
              <a:rPr lang="ru-RU" sz="1600" dirty="0" smtClean="0"/>
              <a:t>годах» (проект)</a:t>
            </a:r>
            <a:endParaRPr lang="ru-RU" sz="16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7" y="6308797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9" name="Блок-схема: процесс 38"/>
          <p:cNvSpPr/>
          <p:nvPr/>
        </p:nvSpPr>
        <p:spPr>
          <a:xfrm>
            <a:off x="5064810" y="3870880"/>
            <a:ext cx="1967863" cy="43204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Оператор ИПД УО</a:t>
            </a:r>
          </a:p>
        </p:txBody>
      </p:sp>
      <p:pic>
        <p:nvPicPr>
          <p:cNvPr id="30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75" y="5008544"/>
            <a:ext cx="610520" cy="6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26" y="5097161"/>
            <a:ext cx="610520" cy="6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Блок-схема: альтернативный процесс 52"/>
          <p:cNvSpPr/>
          <p:nvPr/>
        </p:nvSpPr>
        <p:spPr>
          <a:xfrm>
            <a:off x="6254431" y="35420"/>
            <a:ext cx="3826441" cy="5989057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Government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Власть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177668" y="6843870"/>
            <a:ext cx="720000" cy="33732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fld id="{6B31D7D5-711C-4A71-81EC-0BAB360D5811}" type="slidenum">
              <a:rPr lang="ru-RU" sz="2200" smtClean="0">
                <a:solidFill>
                  <a:srgbClr val="999999"/>
                </a:solidFill>
                <a:latin typeface="Verdana" pitchFamily="34"/>
              </a:rPr>
              <a:pPr lvl="0">
                <a:buNone/>
              </a:pPr>
              <a:t>3</a:t>
            </a:fld>
            <a:endParaRPr lang="ru-RU" sz="2200" dirty="0">
              <a:solidFill>
                <a:srgbClr val="999999"/>
              </a:solidFill>
              <a:latin typeface="Verdana" pitchFamily="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701497" y="6300000"/>
            <a:ext cx="1080000" cy="89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1880" y="6012000"/>
            <a:ext cx="8934120" cy="2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93305" y="6403482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Механизмы</a:t>
            </a:r>
            <a:r>
              <a:rPr lang="en-US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обеспечения взаимодействия </a:t>
            </a:r>
            <a:endParaRPr lang="en-US" sz="2400" b="1" dirty="0" smtClean="0">
              <a:solidFill>
                <a:schemeClr val="accent6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4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G2C, G2B, G2G</a:t>
            </a:r>
            <a:endParaRPr lang="ru-RU" sz="2400" b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6336456" y="503142"/>
            <a:ext cx="3682425" cy="5364928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 smtClean="0"/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6522430" y="695472"/>
            <a:ext cx="3342418" cy="56408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Министерство сельского хозяйства Ульяновской области</a:t>
            </a:r>
            <a:endParaRPr lang="ru-RU" sz="1600" b="1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6512414" y="1265546"/>
            <a:ext cx="3352434" cy="714091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Министерство лесного хозяйства, природопользования и экологии Ульяновской области</a:t>
            </a:r>
            <a:endParaRPr lang="ru-RU" sz="1600" b="1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6527439" y="4003373"/>
            <a:ext cx="3322384" cy="56408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Министерство здравоохранения Ульяновской области</a:t>
            </a:r>
            <a:endParaRPr lang="ru-RU" sz="1600" b="1" dirty="0"/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6522430" y="2000309"/>
            <a:ext cx="3332403" cy="699569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Министерство промышленности и транспорта Ульяновской области</a:t>
            </a:r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6542464" y="3439288"/>
            <a:ext cx="3322385" cy="56408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Министерство строительства Ульяновской области</a:t>
            </a:r>
            <a:endParaRPr lang="ru-RU" sz="1600" b="1" dirty="0"/>
          </a:p>
        </p:txBody>
      </p:sp>
      <p:sp>
        <p:nvSpPr>
          <p:cNvPr id="44" name="Блок-схема: альтернативный процесс 43"/>
          <p:cNvSpPr/>
          <p:nvPr/>
        </p:nvSpPr>
        <p:spPr>
          <a:xfrm>
            <a:off x="6542464" y="2723675"/>
            <a:ext cx="3312369" cy="696122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Департамент государственного имущества и земельный отношений</a:t>
            </a:r>
            <a:endParaRPr lang="ru-RU" sz="1600" b="1" dirty="0"/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6555457" y="4931965"/>
            <a:ext cx="3250700" cy="792087"/>
          </a:xfrm>
          <a:prstGeom prst="flowChartAlternateProcess">
            <a:avLst/>
          </a:prstGeom>
          <a:solidFill>
            <a:srgbClr val="F7A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Муниципальные образования Ульяновской области</a:t>
            </a:r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6542464" y="4605820"/>
            <a:ext cx="3263692" cy="32614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…</a:t>
            </a:r>
            <a:endParaRPr lang="ru-RU" sz="1600" b="1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3447748" y="1751187"/>
            <a:ext cx="1661192" cy="2388690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b="1" dirty="0" smtClean="0"/>
              <a:t>Региональный Центр космических услуг</a:t>
            </a:r>
            <a:endParaRPr lang="ru-RU" sz="1600" b="1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3456136" y="4787949"/>
            <a:ext cx="1661192" cy="1174808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Поставщики результатов космической деятельности</a:t>
            </a:r>
            <a:endParaRPr lang="ru-RU" sz="1600" b="1" dirty="0"/>
          </a:p>
        </p:txBody>
      </p:sp>
      <p:sp>
        <p:nvSpPr>
          <p:cNvPr id="51" name="Блок-схема: альтернативный процесс 50"/>
          <p:cNvSpPr/>
          <p:nvPr/>
        </p:nvSpPr>
        <p:spPr>
          <a:xfrm>
            <a:off x="312613" y="4136192"/>
            <a:ext cx="2927499" cy="180388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endParaRPr lang="ru-RU" sz="1600" dirty="0" smtClean="0"/>
          </a:p>
          <a:p>
            <a:pPr algn="ctr">
              <a:buFontTx/>
              <a:buChar char="-"/>
            </a:pPr>
            <a:r>
              <a:rPr lang="ru-RU" sz="1600" dirty="0" smtClean="0"/>
              <a:t> Геоинформационный портал Ульяновской области</a:t>
            </a:r>
            <a:endParaRPr lang="ru-RU" sz="1600" dirty="0"/>
          </a:p>
          <a:p>
            <a:pPr algn="ctr">
              <a:buFontTx/>
              <a:buChar char="-"/>
            </a:pPr>
            <a:r>
              <a:rPr lang="ru-RU" sz="1600" dirty="0" smtClean="0"/>
              <a:t> Фонд пространственных данных УО</a:t>
            </a:r>
          </a:p>
          <a:p>
            <a:pPr algn="ctr">
              <a:buFontTx/>
              <a:buChar char="-"/>
            </a:pPr>
            <a:r>
              <a:rPr lang="ru-RU" sz="1600" dirty="0" smtClean="0"/>
              <a:t> Система трёхмерной визуализации территории</a:t>
            </a:r>
          </a:p>
          <a:p>
            <a:pPr marL="285750" indent="-285750" algn="ctr">
              <a:buFontTx/>
              <a:buChar char="-"/>
            </a:pPr>
            <a:endParaRPr lang="ru-RU" sz="1600" dirty="0" smtClean="0"/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312613" y="1814838"/>
            <a:ext cx="2068808" cy="970090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Citizens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Население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309789" y="3088539"/>
            <a:ext cx="2060420" cy="853803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Business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Бизнес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4040700" y="4145865"/>
            <a:ext cx="495322" cy="642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5108940" y="1991616"/>
            <a:ext cx="1145491" cy="346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 rot="10800000">
            <a:off x="5118957" y="2338591"/>
            <a:ext cx="1135474" cy="361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>
            <a:off x="2381421" y="1959904"/>
            <a:ext cx="1020760" cy="350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 rot="10800000">
            <a:off x="2381420" y="2310439"/>
            <a:ext cx="1020759" cy="350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>
            <a:off x="2378600" y="3142638"/>
            <a:ext cx="1020760" cy="350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право 64"/>
          <p:cNvSpPr/>
          <p:nvPr/>
        </p:nvSpPr>
        <p:spPr>
          <a:xfrm rot="10800000">
            <a:off x="2378599" y="3493173"/>
            <a:ext cx="1020759" cy="350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621" y="3370777"/>
            <a:ext cx="743456" cy="70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906616" y="2843733"/>
            <a:ext cx="743456" cy="49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4" y="6315057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5" name="Блок-схема: альтернативный процесс 34"/>
          <p:cNvSpPr/>
          <p:nvPr/>
        </p:nvSpPr>
        <p:spPr>
          <a:xfrm>
            <a:off x="2506974" y="198341"/>
            <a:ext cx="2015093" cy="76240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2659374" y="350741"/>
            <a:ext cx="2015093" cy="76240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2811774" y="503141"/>
            <a:ext cx="2015093" cy="76240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2964174" y="655541"/>
            <a:ext cx="2015093" cy="76240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3116574" y="807941"/>
            <a:ext cx="2015093" cy="762405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Муниципальные Центры космических услуг</a:t>
            </a:r>
            <a:endParaRPr lang="ru-RU" sz="1600" b="1" dirty="0"/>
          </a:p>
        </p:txBody>
      </p:sp>
      <p:sp>
        <p:nvSpPr>
          <p:cNvPr id="59" name="Блок-схема: альтернативный процесс 58"/>
          <p:cNvSpPr/>
          <p:nvPr/>
        </p:nvSpPr>
        <p:spPr>
          <a:xfrm>
            <a:off x="189076" y="179627"/>
            <a:ext cx="2181134" cy="139072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Государственная программа </a:t>
            </a:r>
            <a:r>
              <a:rPr lang="ru-RU" sz="1600" dirty="0" smtClean="0"/>
              <a:t>по внедрению </a:t>
            </a:r>
            <a:r>
              <a:rPr lang="ru-RU" sz="1600" dirty="0"/>
              <a:t>РКД и создание ИПД </a:t>
            </a:r>
            <a:r>
              <a:rPr lang="ru-RU" sz="1600" dirty="0" smtClean="0"/>
              <a:t>в </a:t>
            </a:r>
            <a:r>
              <a:rPr lang="ru-RU" sz="1600" dirty="0"/>
              <a:t>2014 – 2016 </a:t>
            </a:r>
            <a:r>
              <a:rPr lang="ru-RU" sz="1600" dirty="0" smtClean="0"/>
              <a:t>годах</a:t>
            </a:r>
            <a:endParaRPr lang="ru-RU" sz="1600" dirty="0"/>
          </a:p>
        </p:txBody>
      </p:sp>
      <p:pic>
        <p:nvPicPr>
          <p:cNvPr id="46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79" y="3393026"/>
            <a:ext cx="656606" cy="6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60" y="893243"/>
            <a:ext cx="610520" cy="6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257046" y="6865357"/>
            <a:ext cx="720000" cy="33732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buNone/>
            </a:pPr>
            <a:fld id="{6B31D7D5-711C-4A71-81EC-0BAB360D5811}" type="slidenum">
              <a:rPr lang="ru-RU" sz="2200" smtClean="0">
                <a:solidFill>
                  <a:srgbClr val="999999"/>
                </a:solidFill>
                <a:latin typeface="Verdana" pitchFamily="34"/>
              </a:rPr>
              <a:pPr lvl="0">
                <a:buNone/>
              </a:pPr>
              <a:t>4</a:t>
            </a:fld>
            <a:endParaRPr lang="ru-RU" sz="2200" dirty="0">
              <a:solidFill>
                <a:srgbClr val="999999"/>
              </a:solidFill>
              <a:latin typeface="Verdana" pitchFamily="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784848" y="6308797"/>
            <a:ext cx="1080000" cy="89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41880" y="6012000"/>
            <a:ext cx="8934120" cy="2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29061" y="6516140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Структура проекта государственной программы на 2014-2016 годы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85325" y="-927749"/>
            <a:ext cx="656172" cy="69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16023" y="971525"/>
            <a:ext cx="9648825" cy="468052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88184" y="2555701"/>
            <a:ext cx="2304256" cy="1368152"/>
          </a:xfrm>
          <a:prstGeom prst="ellipse">
            <a:avLst/>
          </a:prstGeom>
          <a:solidFill>
            <a:srgbClr val="F7A4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10" idx="4"/>
            <a:endCxn id="9" idx="4"/>
          </p:cNvCxnSpPr>
          <p:nvPr/>
        </p:nvCxnSpPr>
        <p:spPr>
          <a:xfrm>
            <a:off x="5040312" y="3923853"/>
            <a:ext cx="124" cy="1728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0" idx="7"/>
            <a:endCxn id="9" idx="7"/>
          </p:cNvCxnSpPr>
          <p:nvPr/>
        </p:nvCxnSpPr>
        <p:spPr>
          <a:xfrm flipV="1">
            <a:off x="5854990" y="1656971"/>
            <a:ext cx="2596820" cy="1099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0" idx="1"/>
            <a:endCxn id="9" idx="1"/>
          </p:cNvCxnSpPr>
          <p:nvPr/>
        </p:nvCxnSpPr>
        <p:spPr>
          <a:xfrm flipH="1" flipV="1">
            <a:off x="1629061" y="1656971"/>
            <a:ext cx="2596573" cy="1099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56803" y="1478483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Отраслевые мероприятия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8" name="Picture 2" descr="http://legatus.ucoz.ru/flags/gerb_ulyanovs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28" y="971525"/>
            <a:ext cx="85190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41880" y="2206516"/>
            <a:ext cx="3057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Инновационно</a:t>
            </a:r>
            <a:r>
              <a:rPr lang="ru-RU" sz="2800" b="1" dirty="0" smtClean="0">
                <a:solidFill>
                  <a:schemeClr val="bg1"/>
                </a:solidFill>
              </a:rPr>
              <a:t>-образовательный центр космических услуг на базе </a:t>
            </a:r>
            <a:r>
              <a:rPr lang="ru-RU" sz="2800" b="1" dirty="0" err="1" smtClean="0">
                <a:solidFill>
                  <a:schemeClr val="bg1"/>
                </a:solidFill>
              </a:rPr>
              <a:t>УлГУ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" name="Picture 6" descr="http://www.ulsu.ru/images/stories/img/60487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2078" y="4577785"/>
            <a:ext cx="869450" cy="86945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6099349" y="2148620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Развитие информационной системы «Региональный Центр космических услуг»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4766" y="2764174"/>
            <a:ext cx="2063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РЦКУ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0" y="6309060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3056" y="4571925"/>
            <a:ext cx="91629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трелка вправо 34"/>
          <p:cNvSpPr/>
          <p:nvPr/>
        </p:nvSpPr>
        <p:spPr>
          <a:xfrm rot="10800000">
            <a:off x="4000954" y="2811341"/>
            <a:ext cx="3674569" cy="493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0800000">
            <a:off x="3825866" y="5351473"/>
            <a:ext cx="3714776" cy="421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3980866" y="4851407"/>
            <a:ext cx="3559776" cy="421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3980866" y="1477701"/>
            <a:ext cx="3744145" cy="850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7510320" y="4586419"/>
            <a:ext cx="2500330" cy="1373924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397370" y="1493821"/>
            <a:ext cx="2571768" cy="442915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Инфраструктура пространственных данных Ульяновской области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254494" y="279375"/>
            <a:ext cx="2857520" cy="7858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Фонд пространственных данных УО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7510320" y="4800733"/>
            <a:ext cx="2500330" cy="1000132"/>
          </a:xfrm>
          <a:prstGeom prst="flowChartAlternateProcess">
            <a:avLst/>
          </a:prstGeom>
          <a:solidFill>
            <a:srgbClr val="F7A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Геоинформационный</a:t>
            </a:r>
            <a:r>
              <a:rPr lang="ru-RU" b="1" dirty="0" smtClean="0">
                <a:solidFill>
                  <a:schemeClr val="tx1"/>
                </a:solidFill>
              </a:rPr>
              <a:t> портал Ульяновской области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43768" y="279375"/>
            <a:ext cx="3824973" cy="5572164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Поставщики пространственных данных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53966" y="1065193"/>
            <a:ext cx="3571900" cy="4721986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641880" y="6012000"/>
            <a:ext cx="8934120" cy="2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4" y="6315057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8701497" y="6300000"/>
            <a:ext cx="1080000" cy="89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539850" y="6494481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Структура информационного взаимодействия</a:t>
            </a:r>
            <a:endParaRPr lang="ru-RU" sz="2400" b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468280" y="1279507"/>
            <a:ext cx="3214710" cy="928694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исполнительные органы государственной власти Ульяновской области</a:t>
            </a:r>
            <a:endParaRPr lang="ru-RU" sz="1600" b="1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96842" y="2351077"/>
            <a:ext cx="3342418" cy="85725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органы местного самоуправления муниципальных образований Ульяновской области</a:t>
            </a:r>
            <a:endParaRPr lang="ru-RU" sz="1600" b="1" dirty="0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468280" y="3351209"/>
            <a:ext cx="3143272" cy="928694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государственные и муниципальные учреждения Ульяновской области</a:t>
            </a:r>
            <a:endParaRPr lang="ru-RU" sz="1600" b="1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82594" y="4422779"/>
            <a:ext cx="2714644" cy="50006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ю</a:t>
            </a:r>
            <a:r>
              <a:rPr lang="ru-RU" sz="1600" b="1" dirty="0" smtClean="0"/>
              <a:t>ридические лица</a:t>
            </a:r>
            <a:endParaRPr lang="ru-RU" sz="1600" b="1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682594" y="5065721"/>
            <a:ext cx="2714644" cy="500066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ф</a:t>
            </a:r>
            <a:r>
              <a:rPr lang="ru-RU" sz="1600" b="1" dirty="0" smtClean="0"/>
              <a:t>изические лица</a:t>
            </a:r>
            <a:endParaRPr lang="ru-RU" sz="1600" b="1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4683122" y="3565523"/>
            <a:ext cx="2071702" cy="64294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отраслевые </a:t>
            </a:r>
            <a:r>
              <a:rPr lang="x-none" sz="1600" b="1" smtClean="0"/>
              <a:t>пространственные</a:t>
            </a:r>
            <a:endParaRPr lang="ru-RU" sz="1600" dirty="0" smtClean="0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4683122" y="2672548"/>
            <a:ext cx="2071702" cy="785818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x-none" sz="1600" b="1" smtClean="0"/>
              <a:t>базовые пространственные данные</a:t>
            </a:r>
            <a:endParaRPr lang="ru-RU" sz="1600" b="1" dirty="0" smtClean="0"/>
          </a:p>
          <a:p>
            <a:pPr algn="ctr"/>
            <a:endParaRPr lang="ru-RU" sz="1600" dirty="0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683122" y="4279903"/>
            <a:ext cx="2071702" cy="714380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b="1" dirty="0"/>
              <a:t>т</a:t>
            </a:r>
            <a:r>
              <a:rPr lang="ru-RU" sz="1600" b="1" dirty="0" smtClean="0"/>
              <a:t>ематические пространственные данные</a:t>
            </a:r>
          </a:p>
          <a:p>
            <a:pPr marL="285750" indent="-285750" algn="ctr">
              <a:buFontTx/>
              <a:buChar char="-"/>
            </a:pPr>
            <a:endParaRPr lang="ru-RU" sz="1600" dirty="0" smtClean="0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4683122" y="5065721"/>
            <a:ext cx="2071702" cy="735144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метаданные, справочники, классификаторы</a:t>
            </a: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7683517" y="279375"/>
            <a:ext cx="2097979" cy="4143404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b="1" dirty="0" smtClean="0"/>
              <a:t>Региональный Центр космических услуг</a:t>
            </a:r>
            <a:endParaRPr lang="ru-RU" sz="1600" b="1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205" y="1751013"/>
            <a:ext cx="743456" cy="70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8388757" y="1245601"/>
            <a:ext cx="743456" cy="4964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Стрелка вправо 32"/>
          <p:cNvSpPr/>
          <p:nvPr/>
        </p:nvSpPr>
        <p:spPr>
          <a:xfrm rot="16200000">
            <a:off x="5468940" y="636565"/>
            <a:ext cx="428628" cy="1285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8610925" y="4148268"/>
            <a:ext cx="321471" cy="584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Блок-схема: процесс 1"/>
          <p:cNvSpPr/>
          <p:nvPr/>
        </p:nvSpPr>
        <p:spPr>
          <a:xfrm>
            <a:off x="7821385" y="2537623"/>
            <a:ext cx="1900553" cy="744011"/>
          </a:xfrm>
          <a:prstGeom prst="flowChartProcess">
            <a:avLst/>
          </a:prstGeom>
          <a:solidFill>
            <a:srgbClr val="F88A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Оператор ИПД УО</a:t>
            </a:r>
          </a:p>
        </p:txBody>
      </p:sp>
      <p:sp>
        <p:nvSpPr>
          <p:cNvPr id="41" name="Блок-схема: процесс 40"/>
          <p:cNvSpPr/>
          <p:nvPr/>
        </p:nvSpPr>
        <p:spPr>
          <a:xfrm>
            <a:off x="7821385" y="3422647"/>
            <a:ext cx="1900553" cy="785818"/>
          </a:xfrm>
          <a:prstGeom prst="flowChartProcess">
            <a:avLst/>
          </a:prstGeom>
          <a:solidFill>
            <a:srgbClr val="F88A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Оператор </a:t>
            </a:r>
            <a:r>
              <a:rPr lang="ru-RU" b="1" dirty="0" smtClean="0">
                <a:solidFill>
                  <a:schemeClr val="bg1"/>
                </a:solidFill>
              </a:rPr>
              <a:t>использования РКД УО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10800000">
            <a:off x="6969138" y="2319371"/>
            <a:ext cx="686297" cy="493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2"/>
          <p:cNvSpPr txBox="1">
            <a:spLocks/>
          </p:cNvSpPr>
          <p:nvPr/>
        </p:nvSpPr>
        <p:spPr>
          <a:xfrm>
            <a:off x="8177668" y="6843870"/>
            <a:ext cx="720000" cy="33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>
              <a:buFont typeface="StarSymbol"/>
              <a:buNone/>
            </a:pPr>
            <a:fld id="{6B31D7D5-711C-4A71-81EC-0BAB360D5811}" type="slidenum">
              <a:rPr lang="ru-RU" sz="2200" smtClean="0">
                <a:solidFill>
                  <a:srgbClr val="999999"/>
                </a:solidFill>
                <a:latin typeface="Verdana" pitchFamily="34"/>
              </a:rPr>
              <a:pPr>
                <a:buFont typeface="StarSymbol"/>
                <a:buNone/>
              </a:pPr>
              <a:t>5</a:t>
            </a:fld>
            <a:endParaRPr lang="ru-RU" sz="2200" dirty="0">
              <a:solidFill>
                <a:srgbClr val="999999"/>
              </a:solidFill>
              <a:latin typeface="Verdana" pitchFamily="34"/>
            </a:endParaRPr>
          </a:p>
        </p:txBody>
      </p:sp>
      <p:pic>
        <p:nvPicPr>
          <p:cNvPr id="37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67" y="1751013"/>
            <a:ext cx="701105" cy="70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878648" y="6607653"/>
            <a:ext cx="1080000" cy="893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7577849" y="3990555"/>
            <a:ext cx="1428760" cy="6533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Демография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18 слоев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05553" y="418656"/>
            <a:ext cx="1928826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Здравоохранение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8 слоев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77849" y="251445"/>
            <a:ext cx="1214446" cy="7387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Лесное хозяйство</a:t>
            </a:r>
          </a:p>
          <a:p>
            <a:pPr algn="ctr">
              <a:defRPr/>
            </a:pPr>
            <a:r>
              <a:rPr lang="ru-RU" sz="1400" dirty="0" smtClean="0"/>
              <a:t>9 слоев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49287" y="2347482"/>
            <a:ext cx="1500198" cy="57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Образование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7 слоев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1701" y="323453"/>
            <a:ext cx="1643074" cy="792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Сельское </a:t>
            </a:r>
            <a:r>
              <a:rPr lang="ru-RU" dirty="0" smtClean="0"/>
              <a:t>хозяйство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12 слоев</a:t>
            </a:r>
          </a:p>
        </p:txBody>
      </p:sp>
      <p:sp>
        <p:nvSpPr>
          <p:cNvPr id="20" name="Овал 19"/>
          <p:cNvSpPr/>
          <p:nvPr/>
        </p:nvSpPr>
        <p:spPr>
          <a:xfrm>
            <a:off x="3934511" y="2347482"/>
            <a:ext cx="2357454" cy="1928826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  <a:alpha val="54000"/>
              </a:schemeClr>
            </a:solidFill>
          </a:ln>
          <a:effectLst>
            <a:outerShdw blurRad="1270000" dist="50800" dir="4500000" sx="124000" sy="124000" algn="ctr" rotWithShape="0">
              <a:schemeClr val="accent1">
                <a:alpha val="6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ГЕОПОРТАЛ</a:t>
            </a:r>
            <a:br>
              <a:rPr lang="ru-RU" dirty="0"/>
            </a:br>
            <a:r>
              <a:rPr lang="ru-RU" dirty="0"/>
              <a:t>УЛЬЯНОВСКОЙ</a:t>
            </a:r>
            <a:br>
              <a:rPr lang="ru-RU" dirty="0"/>
            </a:br>
            <a:r>
              <a:rPr lang="ru-RU" dirty="0"/>
              <a:t>ОБЛАСТИ</a:t>
            </a: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7328594" y="4931965"/>
            <a:ext cx="260826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Рождаемость</a:t>
            </a:r>
            <a:r>
              <a:rPr lang="en-US" sz="1400" dirty="0">
                <a:latin typeface="Calibri" pitchFamily="34" charset="0"/>
              </a:rPr>
              <a:t>;</a:t>
            </a:r>
            <a:endParaRPr lang="ru-RU" sz="14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Естественный прирост</a:t>
            </a:r>
            <a:r>
              <a:rPr lang="en-US" sz="1400" dirty="0">
                <a:latin typeface="Calibri" pitchFamily="34" charset="0"/>
              </a:rPr>
              <a:t>;</a:t>
            </a:r>
            <a:endParaRPr lang="ru-RU" sz="14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Младенческая смертность</a:t>
            </a:r>
            <a:r>
              <a:rPr lang="en-US" sz="1400" dirty="0">
                <a:latin typeface="Calibri" pitchFamily="34" charset="0"/>
              </a:rPr>
              <a:t>;</a:t>
            </a:r>
            <a:endParaRPr lang="ru-RU" sz="14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Родилось живыми</a:t>
            </a:r>
            <a:r>
              <a:rPr lang="en-US" sz="1400" dirty="0">
                <a:latin typeface="Calibri" pitchFamily="34" charset="0"/>
              </a:rPr>
              <a:t>;</a:t>
            </a:r>
            <a:endParaRPr lang="ru-RU" sz="14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Умерло всего</a:t>
            </a:r>
            <a:r>
              <a:rPr lang="en-US" sz="1400" dirty="0">
                <a:latin typeface="Calibri" pitchFamily="34" charset="0"/>
              </a:rPr>
              <a:t>.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7363519" y="1347365"/>
            <a:ext cx="1939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>
                <a:latin typeface="Calibri" pitchFamily="34" charset="0"/>
              </a:rPr>
              <a:t>Охотничьи угодья</a:t>
            </a:r>
            <a:r>
              <a:rPr lang="en-US" sz="1400">
                <a:latin typeface="Calibri" pitchFamily="34" charset="0"/>
              </a:rPr>
              <a:t>;</a:t>
            </a:r>
            <a:endParaRPr lang="ru-RU" sz="140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>
                <a:latin typeface="Calibri" pitchFamily="34" charset="0"/>
              </a:rPr>
              <a:t>ООПТ</a:t>
            </a:r>
            <a:r>
              <a:rPr lang="en-US" sz="1400">
                <a:latin typeface="Calibri" pitchFamily="34" charset="0"/>
              </a:rPr>
              <a:t>.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934144" y="1418803"/>
            <a:ext cx="22145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Больницы</a:t>
            </a:r>
            <a:r>
              <a:rPr lang="en-US" sz="1400" dirty="0">
                <a:latin typeface="Calibri" pitchFamily="34" charset="0"/>
              </a:rPr>
              <a:t>;</a:t>
            </a:r>
            <a:endParaRPr lang="ru-RU" sz="14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Доступность больниц 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для инвалидов</a:t>
            </a:r>
            <a:r>
              <a:rPr lang="en-US" sz="1400" dirty="0">
                <a:latin typeface="Calibri" pitchFamily="34" charset="0"/>
              </a:rPr>
              <a:t>.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4506019" y="1133053"/>
            <a:ext cx="25860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dirty="0" smtClean="0">
                <a:latin typeface="Calibri" pitchFamily="34" charset="0"/>
              </a:rPr>
              <a:t>Инвестиционные </a:t>
            </a:r>
            <a:r>
              <a:rPr lang="ru-RU" sz="1400" dirty="0">
                <a:latin typeface="Calibri" pitchFamily="34" charset="0"/>
              </a:rPr>
              <a:t>проекты 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в АПК</a:t>
            </a:r>
            <a:r>
              <a:rPr lang="en-US" sz="1400" dirty="0">
                <a:latin typeface="Calibri" pitchFamily="34" charset="0"/>
              </a:rPr>
              <a:t>;</a:t>
            </a:r>
            <a:endParaRPr lang="ru-RU" sz="1400" dirty="0">
              <a:latin typeface="Calibri" pitchFamily="34" charset="0"/>
            </a:endParaRPr>
          </a:p>
          <a:p>
            <a:pPr marL="342900" indent="-342900"/>
            <a:r>
              <a:rPr lang="ru-RU" sz="1400" dirty="0">
                <a:latin typeface="Calibri" pitchFamily="34" charset="0"/>
              </a:rPr>
              <a:t>2.      Неиспользуемые земли 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с</a:t>
            </a:r>
            <a:r>
              <a:rPr lang="en-US" sz="1400" dirty="0">
                <a:latin typeface="Calibri" pitchFamily="34" charset="0"/>
              </a:rPr>
              <a:t>/</a:t>
            </a:r>
            <a:r>
              <a:rPr lang="ru-RU" sz="1400" dirty="0">
                <a:latin typeface="Calibri" pitchFamily="34" charset="0"/>
              </a:rPr>
              <a:t>х назначения</a:t>
            </a:r>
            <a:r>
              <a:rPr lang="en-US" sz="1400" dirty="0">
                <a:latin typeface="Calibri" pitchFamily="34" charset="0"/>
              </a:rPr>
              <a:t>.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7434957" y="3061865"/>
            <a:ext cx="161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>
                <a:latin typeface="Calibri" pitchFamily="34" charset="0"/>
              </a:rPr>
              <a:t>Школы</a:t>
            </a:r>
            <a:r>
              <a:rPr lang="en-US" sz="1400">
                <a:latin typeface="Calibri" pitchFamily="34" charset="0"/>
              </a:rPr>
              <a:t>;</a:t>
            </a:r>
            <a:endParaRPr lang="ru-RU" sz="140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>
                <a:latin typeface="Calibri" pitchFamily="34" charset="0"/>
              </a:rPr>
              <a:t>Детские сады</a:t>
            </a:r>
            <a:r>
              <a:rPr lang="en-US" sz="1400">
                <a:latin typeface="Calibri" pitchFamily="34" charset="0"/>
              </a:rPr>
              <a:t>.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62743" y="4133431"/>
            <a:ext cx="1428760" cy="7265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Занятость </a:t>
            </a:r>
            <a:r>
              <a:rPr lang="ru-RU" dirty="0" smtClean="0"/>
              <a:t>населения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11 слоев</a:t>
            </a:r>
            <a:endParaRPr lang="ru-RU" sz="1400" dirty="0"/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719832" y="4919240"/>
            <a:ext cx="3003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Численность официально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зарегистрированных безработных</a:t>
            </a:r>
            <a:r>
              <a:rPr lang="en-US" sz="1400" dirty="0">
                <a:latin typeface="Calibri" pitchFamily="34" charset="0"/>
              </a:rPr>
              <a:t>;</a:t>
            </a:r>
          </a:p>
          <a:p>
            <a:pPr marL="342900" indent="-342900">
              <a:buFontTx/>
              <a:buAutoNum type="arabicPeriod" startAt="2"/>
            </a:pPr>
            <a:r>
              <a:rPr lang="ru-RU" sz="1400" dirty="0">
                <a:latin typeface="Calibri" pitchFamily="34" charset="0"/>
              </a:rPr>
              <a:t>Численность эконом. активного 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н</a:t>
            </a:r>
            <a:r>
              <a:rPr lang="ru-RU" sz="1400" dirty="0" smtClean="0">
                <a:latin typeface="Calibri" pitchFamily="34" charset="0"/>
              </a:rPr>
              <a:t>аселения</a:t>
            </a:r>
            <a:r>
              <a:rPr lang="en-US" sz="1400" dirty="0">
                <a:latin typeface="Calibri" pitchFamily="34" charset="0"/>
              </a:rPr>
              <a:t>;</a:t>
            </a:r>
          </a:p>
          <a:p>
            <a:pPr marL="342900" indent="-342900">
              <a:buFontTx/>
              <a:buAutoNum type="arabicPeriod" startAt="3"/>
            </a:pPr>
            <a:r>
              <a:rPr lang="ru-RU" sz="1400" dirty="0">
                <a:latin typeface="Calibri" pitchFamily="34" charset="0"/>
              </a:rPr>
              <a:t>План по созданию рабочих </a:t>
            </a:r>
          </a:p>
          <a:p>
            <a:pPr marL="342900" indent="-342900"/>
            <a:r>
              <a:rPr lang="ru-RU" sz="1400" dirty="0" smtClean="0">
                <a:latin typeface="Calibri" pitchFamily="34" charset="0"/>
              </a:rPr>
              <a:t>мест</a:t>
            </a:r>
            <a:r>
              <a:rPr lang="en-US" sz="1400" dirty="0" smtClean="0">
                <a:latin typeface="Calibri" pitchFamily="34" charset="0"/>
              </a:rPr>
              <a:t>;</a:t>
            </a:r>
            <a:endParaRPr lang="en-US" sz="1400" dirty="0">
              <a:latin typeface="Calibri" pitchFamily="34" charset="0"/>
            </a:endParaRPr>
          </a:p>
          <a:p>
            <a:pPr marL="342900" indent="-342900"/>
            <a:r>
              <a:rPr lang="en-US" sz="1400" dirty="0">
                <a:latin typeface="Calibri" pitchFamily="34" charset="0"/>
              </a:rPr>
              <a:t>4.      </a:t>
            </a:r>
            <a:r>
              <a:rPr lang="ru-RU" sz="1400" dirty="0">
                <a:latin typeface="Calibri" pitchFamily="34" charset="0"/>
              </a:rPr>
              <a:t>Центры занятости населения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362743" y="2276043"/>
            <a:ext cx="1428760" cy="7837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Социальная </a:t>
            </a:r>
            <a:r>
              <a:rPr lang="ru-RU" dirty="0" smtClean="0"/>
              <a:t>сфера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28 слоев</a:t>
            </a:r>
            <a:endParaRPr lang="ru-RU" sz="1400" dirty="0"/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719832" y="3131765"/>
            <a:ext cx="30257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dirty="0">
                <a:latin typeface="Calibri" pitchFamily="34" charset="0"/>
              </a:rPr>
              <a:t>Подведомственные учреждения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социальной сферы</a:t>
            </a:r>
            <a:r>
              <a:rPr lang="en-US" sz="1400" dirty="0">
                <a:latin typeface="Calibri" pitchFamily="34" charset="0"/>
              </a:rPr>
              <a:t>;</a:t>
            </a:r>
          </a:p>
          <a:p>
            <a:pPr marL="342900" indent="-342900">
              <a:buFontTx/>
              <a:buAutoNum type="arabicPeriod" startAt="2"/>
            </a:pPr>
            <a:r>
              <a:rPr lang="ru-RU" sz="1400" dirty="0">
                <a:latin typeface="Calibri" pitchFamily="34" charset="0"/>
              </a:rPr>
              <a:t>Количество получателей мер </a:t>
            </a:r>
          </a:p>
          <a:p>
            <a:pPr marL="342900" indent="-342900"/>
            <a:r>
              <a:rPr lang="ru-RU" sz="1400" dirty="0">
                <a:latin typeface="Calibri" pitchFamily="34" charset="0"/>
              </a:rPr>
              <a:t>социальной поддержки.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06015" y="4704935"/>
            <a:ext cx="1428760" cy="8030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Культура и </a:t>
            </a:r>
            <a:r>
              <a:rPr lang="ru-RU" dirty="0" smtClean="0"/>
              <a:t>искусство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/>
              <a:t>15 слоев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3720207" y="5562178"/>
            <a:ext cx="3365500" cy="1169987"/>
          </a:xfrm>
          <a:prstGeom prst="rect">
            <a:avLst/>
          </a:prstGeom>
          <a:noFill/>
          <a:effectLst>
            <a:outerShdw dist="50800" dir="5400000" sx="86000" sy="86000" algn="ctr" rotWithShape="0">
              <a:srgbClr val="000000">
                <a:alpha val="0"/>
              </a:srgbClr>
            </a:outerShdw>
          </a:effectLst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+mn-lt"/>
                <a:cs typeface="+mn-cs"/>
              </a:rPr>
              <a:t>Библиотеки</a:t>
            </a:r>
            <a:r>
              <a:rPr lang="en-US" sz="1400" dirty="0">
                <a:latin typeface="+mn-lt"/>
                <a:cs typeface="+mn-cs"/>
              </a:rPr>
              <a:t>;</a:t>
            </a:r>
            <a:endParaRPr lang="ru-RU" sz="1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+mn-lt"/>
                <a:cs typeface="+mn-cs"/>
              </a:rPr>
              <a:t>Музеи</a:t>
            </a:r>
            <a:r>
              <a:rPr lang="en-US" sz="1400" dirty="0">
                <a:latin typeface="+mn-lt"/>
                <a:cs typeface="+mn-cs"/>
              </a:rPr>
              <a:t>;</a:t>
            </a:r>
            <a:endParaRPr lang="ru-RU" sz="1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+mn-lt"/>
                <a:cs typeface="+mn-cs"/>
              </a:rPr>
              <a:t>Театрально-зрелищные учреждения</a:t>
            </a:r>
            <a:r>
              <a:rPr lang="en-US" sz="1400" dirty="0">
                <a:latin typeface="+mn-lt"/>
                <a:cs typeface="+mn-cs"/>
              </a:rPr>
              <a:t>;</a:t>
            </a:r>
            <a:endParaRPr lang="ru-RU" sz="1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+mn-lt"/>
                <a:cs typeface="+mn-cs"/>
              </a:rPr>
              <a:t>Культурно</a:t>
            </a:r>
            <a:r>
              <a:rPr lang="en-US" sz="1400" dirty="0">
                <a:latin typeface="+mn-lt"/>
                <a:cs typeface="+mn-cs"/>
              </a:rPr>
              <a:t> </a:t>
            </a:r>
            <a:r>
              <a:rPr lang="ru-RU" sz="1400" dirty="0">
                <a:latin typeface="+mn-lt"/>
                <a:cs typeface="+mn-cs"/>
              </a:rPr>
              <a:t>-</a:t>
            </a:r>
            <a:r>
              <a:rPr lang="en-US" sz="1400" dirty="0">
                <a:latin typeface="+mn-lt"/>
                <a:cs typeface="+mn-cs"/>
              </a:rPr>
              <a:t> </a:t>
            </a:r>
            <a:r>
              <a:rPr lang="ru-RU" sz="1400" dirty="0">
                <a:latin typeface="+mn-lt"/>
                <a:cs typeface="+mn-cs"/>
              </a:rPr>
              <a:t>досуговые учреждения</a:t>
            </a:r>
            <a:r>
              <a:rPr lang="en-US" sz="1400" dirty="0">
                <a:latin typeface="+mn-lt"/>
                <a:cs typeface="+mn-cs"/>
              </a:rPr>
              <a:t>;</a:t>
            </a:r>
            <a:endParaRPr lang="ru-RU" sz="1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+mn-lt"/>
                <a:cs typeface="+mn-cs"/>
              </a:rPr>
              <a:t>Архивы</a:t>
            </a:r>
            <a:r>
              <a:rPr lang="en-US" sz="1400" dirty="0">
                <a:latin typeface="+mn-lt"/>
                <a:cs typeface="+mn-cs"/>
              </a:rPr>
              <a:t>.</a:t>
            </a:r>
            <a:endParaRPr lang="ru-RU" sz="1400" dirty="0">
              <a:latin typeface="+mn-lt"/>
              <a:cs typeface="+mn-c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2434332" y="990178"/>
            <a:ext cx="1714500" cy="1714500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6200000" flipH="1">
            <a:off x="3755926" y="1597396"/>
            <a:ext cx="1428750" cy="214313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 flipH="1" flipV="1">
            <a:off x="6014144" y="852065"/>
            <a:ext cx="1711325" cy="1844675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6291957" y="2633240"/>
            <a:ext cx="1357312" cy="677863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6621363" y="3319834"/>
            <a:ext cx="282575" cy="1630363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4970363" y="4454897"/>
            <a:ext cx="428625" cy="71437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791519" y="2561803"/>
            <a:ext cx="1143000" cy="749300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322538" y="3462709"/>
            <a:ext cx="425450" cy="1487488"/>
          </a:xfrm>
          <a:prstGeom prst="line">
            <a:avLst/>
          </a:prstGeom>
          <a:effectLst>
            <a:outerShdw blurRad="50800" dist="50800" dir="5400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464248" y="3779837"/>
            <a:ext cx="1434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Более 270 слоев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4" name="Текст 2"/>
          <p:cNvSpPr txBox="1">
            <a:spLocks/>
          </p:cNvSpPr>
          <p:nvPr/>
        </p:nvSpPr>
        <p:spPr>
          <a:xfrm>
            <a:off x="8399386" y="7164213"/>
            <a:ext cx="720000" cy="33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marL="432000" marR="0" lvl="0" indent="-324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fld id="{697DED67-C1D1-4DC8-AD15-E62232FF7401}" type="slidenum"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Verdana" pitchFamily="34"/>
                <a:ea typeface="Andale Sans UI" pitchFamily="2"/>
                <a:cs typeface="Tahoma" pitchFamily="2"/>
              </a:rPr>
              <a:pPr marL="432000" marR="0" lvl="0" indent="-32400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417"/>
                </a:spcAft>
                <a:buClrTx/>
                <a:buSzPct val="45000"/>
                <a:buFont typeface="StarSymbol"/>
                <a:buNone/>
                <a:tabLst/>
                <a:defRPr/>
              </a:pPr>
              <a:t>6</a:t>
            </a:fld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Verdana" pitchFamily="34"/>
              <a:ea typeface="Andale Sans UI" pitchFamily="2"/>
              <a:cs typeface="Tahoma" pitchFamily="2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4" y="6607653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1" name="TextBox 40"/>
          <p:cNvSpPr txBox="1"/>
          <p:nvPr/>
        </p:nvSpPr>
        <p:spPr>
          <a:xfrm>
            <a:off x="1571044" y="6651246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Геоинформационный портал Ульяновской области</a:t>
            </a:r>
            <a:endParaRPr lang="ru-RU" sz="2400" b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55" y="6679422"/>
            <a:ext cx="750078" cy="7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640672" y="6469807"/>
            <a:ext cx="1080000" cy="89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4" descr="Слайд"/>
          <p:cNvPicPr>
            <a:picLocks noChangeAspect="1" noChangeArrowheads="1"/>
          </p:cNvPicPr>
          <p:nvPr/>
        </p:nvPicPr>
        <p:blipFill>
          <a:blip r:embed="rId4" cstate="print"/>
          <a:srcRect l="21381" t="41447" r="42139" b="17079"/>
          <a:stretch>
            <a:fillRect/>
          </a:stretch>
        </p:blipFill>
        <p:spPr bwMode="auto">
          <a:xfrm>
            <a:off x="359989" y="3571577"/>
            <a:ext cx="3384550" cy="2217737"/>
          </a:xfrm>
          <a:prstGeom prst="rect">
            <a:avLst/>
          </a:prstGeom>
          <a:noFill/>
        </p:spPr>
      </p:pic>
      <p:pic>
        <p:nvPicPr>
          <p:cNvPr id="59" name="Picture 5" descr="Слайд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989" y="1050627"/>
            <a:ext cx="4103688" cy="2365375"/>
          </a:xfrm>
          <a:prstGeom prst="rect">
            <a:avLst/>
          </a:prstGeom>
          <a:noFill/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575816" y="53712"/>
            <a:ext cx="928903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100" b="1" dirty="0"/>
              <a:t>Использование результатов ДЗЗ</a:t>
            </a:r>
          </a:p>
          <a:p>
            <a:pPr algn="ctr"/>
            <a:r>
              <a:rPr lang="ru-RU" sz="2100" b="1" dirty="0" smtClean="0"/>
              <a:t>(выявление </a:t>
            </a:r>
            <a:r>
              <a:rPr lang="ru-RU" sz="2100" b="1" dirty="0"/>
              <a:t>незаконной рубки леса и неиспользуемых земель в сельском </a:t>
            </a:r>
            <a:r>
              <a:rPr lang="ru-RU" sz="2100" b="1" dirty="0" smtClean="0"/>
              <a:t>хозяйстве)</a:t>
            </a:r>
            <a:endParaRPr lang="ru-RU" sz="1600" b="1" dirty="0"/>
          </a:p>
        </p:txBody>
      </p:sp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5255839" y="1339552"/>
            <a:ext cx="36941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На космоснимке выявлен участок леса, отсутствующий в лесосечном фонде текущего года (помечен красным).</a:t>
            </a:r>
          </a:p>
        </p:txBody>
      </p:sp>
      <p:cxnSp>
        <p:nvCxnSpPr>
          <p:cNvPr id="62" name="AutoShape 17"/>
          <p:cNvCxnSpPr>
            <a:cxnSpLocks noChangeShapeType="1"/>
          </p:cNvCxnSpPr>
          <p:nvPr/>
        </p:nvCxnSpPr>
        <p:spPr bwMode="auto">
          <a:xfrm>
            <a:off x="2015752" y="2419052"/>
            <a:ext cx="3671887" cy="360362"/>
          </a:xfrm>
          <a:prstGeom prst="bentConnector3">
            <a:avLst>
              <a:gd name="adj1" fmla="val 72028"/>
            </a:avLst>
          </a:prstGeom>
          <a:noFill/>
          <a:ln w="25400">
            <a:solidFill>
              <a:srgbClr val="00FF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5687639" y="2634952"/>
            <a:ext cx="246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/>
              <a:t>Делянка предыдущего года</a:t>
            </a:r>
          </a:p>
        </p:txBody>
      </p:sp>
      <p:cxnSp>
        <p:nvCxnSpPr>
          <p:cNvPr id="64" name="AutoShape 19"/>
          <p:cNvCxnSpPr>
            <a:cxnSpLocks noChangeShapeType="1"/>
          </p:cNvCxnSpPr>
          <p:nvPr/>
        </p:nvCxnSpPr>
        <p:spPr bwMode="auto">
          <a:xfrm>
            <a:off x="2015752" y="2563514"/>
            <a:ext cx="3671887" cy="431800"/>
          </a:xfrm>
          <a:prstGeom prst="bentConnector3">
            <a:avLst>
              <a:gd name="adj1" fmla="val 65282"/>
            </a:avLst>
          </a:prstGeom>
          <a:noFill/>
          <a:ln w="25400">
            <a:solidFill>
              <a:srgbClr val="FF99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5687639" y="2850852"/>
            <a:ext cx="209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/>
              <a:t>Делянка текущего года</a:t>
            </a:r>
          </a:p>
        </p:txBody>
      </p:sp>
      <p:cxnSp>
        <p:nvCxnSpPr>
          <p:cNvPr id="66" name="AutoShape 21"/>
          <p:cNvCxnSpPr>
            <a:cxnSpLocks noChangeShapeType="1"/>
          </p:cNvCxnSpPr>
          <p:nvPr/>
        </p:nvCxnSpPr>
        <p:spPr bwMode="auto">
          <a:xfrm>
            <a:off x="1871289" y="2779414"/>
            <a:ext cx="3816350" cy="503238"/>
          </a:xfrm>
          <a:prstGeom prst="bentConnector3">
            <a:avLst>
              <a:gd name="adj1" fmla="val 59486"/>
            </a:avLst>
          </a:prstGeom>
          <a:noFill/>
          <a:ln w="254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7" name="Text Box 22"/>
          <p:cNvSpPr txBox="1">
            <a:spLocks noChangeArrowheads="1"/>
          </p:cNvSpPr>
          <p:nvPr/>
        </p:nvSpPr>
        <p:spPr bwMode="auto">
          <a:xfrm>
            <a:off x="5687639" y="3138189"/>
            <a:ext cx="18909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dirty="0" smtClean="0"/>
              <a:t>Самовольная </a:t>
            </a:r>
            <a:r>
              <a:rPr lang="ru-RU" sz="1400" dirty="0"/>
              <a:t>вырубка</a:t>
            </a:r>
          </a:p>
        </p:txBody>
      </p:sp>
      <p:sp>
        <p:nvSpPr>
          <p:cNvPr id="68" name="Line 23"/>
          <p:cNvSpPr>
            <a:spLocks noChangeShapeType="1"/>
          </p:cNvSpPr>
          <p:nvPr/>
        </p:nvSpPr>
        <p:spPr bwMode="auto">
          <a:xfrm flipV="1">
            <a:off x="2087189" y="2779414"/>
            <a:ext cx="3600450" cy="1655763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9" name="Line 24"/>
          <p:cNvSpPr>
            <a:spLocks noChangeShapeType="1"/>
          </p:cNvSpPr>
          <p:nvPr/>
        </p:nvSpPr>
        <p:spPr bwMode="auto">
          <a:xfrm flipV="1">
            <a:off x="2231652" y="2995314"/>
            <a:ext cx="3455987" cy="165735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" name="Line 25"/>
          <p:cNvSpPr>
            <a:spLocks noChangeShapeType="1"/>
          </p:cNvSpPr>
          <p:nvPr/>
        </p:nvSpPr>
        <p:spPr bwMode="auto">
          <a:xfrm flipV="1">
            <a:off x="1871289" y="3282652"/>
            <a:ext cx="3816350" cy="19446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71" name="Picture 26"/>
          <p:cNvPicPr>
            <a:picLocks noChangeAspect="1" noChangeArrowheads="1"/>
          </p:cNvPicPr>
          <p:nvPr/>
        </p:nvPicPr>
        <p:blipFill>
          <a:blip r:embed="rId6" cstate="print"/>
          <a:srcRect l="30618" t="22850" r="23465" b="17776"/>
          <a:stretch>
            <a:fillRect/>
          </a:stretch>
        </p:blipFill>
        <p:spPr bwMode="auto">
          <a:xfrm>
            <a:off x="5329281" y="3466404"/>
            <a:ext cx="3003464" cy="242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3492932" y="6012085"/>
            <a:ext cx="5183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dirty="0"/>
              <a:t>Неиспользуемые земли сельскохозяйственного назначения</a:t>
            </a:r>
          </a:p>
        </p:txBody>
      </p:sp>
      <p:sp>
        <p:nvSpPr>
          <p:cNvPr id="73" name="Текст 2"/>
          <p:cNvSpPr txBox="1">
            <a:spLocks/>
          </p:cNvSpPr>
          <p:nvPr/>
        </p:nvSpPr>
        <p:spPr>
          <a:xfrm>
            <a:off x="8154614" y="7032696"/>
            <a:ext cx="720000" cy="337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marL="432000" marR="0" lvl="0" indent="-324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None/>
              <a:tabLst/>
              <a:defRPr/>
            </a:pPr>
            <a:fld id="{697DED67-C1D1-4DC8-AD15-E62232FF7401}" type="slidenum"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Verdana" pitchFamily="34"/>
                <a:ea typeface="Andale Sans UI" pitchFamily="2"/>
                <a:cs typeface="Tahoma" pitchFamily="2"/>
              </a:rPr>
              <a:pPr marL="432000" marR="0" lvl="0" indent="-324000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417"/>
                </a:spcAft>
                <a:buClrTx/>
                <a:buSzPct val="45000"/>
                <a:buFont typeface="StarSymbol"/>
                <a:buNone/>
                <a:tabLst/>
                <a:defRPr/>
              </a:pPr>
              <a:t>7</a:t>
            </a:fld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Verdana" pitchFamily="34"/>
              <a:ea typeface="Andale Sans UI" pitchFamily="2"/>
              <a:cs typeface="Tahoma" pitchFamily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9580" y="6563999"/>
            <a:ext cx="5899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Информация, представленная на </a:t>
            </a:r>
            <a:r>
              <a:rPr lang="ru-RU" sz="2400" b="1" dirty="0" err="1" smtClean="0">
                <a:solidFill>
                  <a:schemeClr val="accent6"/>
                </a:solidFill>
                <a:latin typeface="Arial" charset="0"/>
                <a:cs typeface="Arial" charset="0"/>
              </a:rPr>
              <a:t>геопортале</a:t>
            </a:r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Ульяновской области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0" y="6532690"/>
            <a:ext cx="1080000" cy="89361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2" name="Picture 2" descr="http://rekod.ru/upload/rk/a6b/a6b6c6922c3274b459f7062a69edf9d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30" y="6553641"/>
            <a:ext cx="810046" cy="81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261AFE5D-E42F-4D7B-A045-D21C189B5737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8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b="3673"/>
          <a:stretch>
            <a:fillRect/>
          </a:stretch>
        </p:blipFill>
        <p:spPr bwMode="auto">
          <a:xfrm>
            <a:off x="215900" y="899517"/>
            <a:ext cx="9647238" cy="500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420" b="36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52413" y="53975"/>
            <a:ext cx="9685337" cy="73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Карта полей, составленная по данным </a:t>
            </a:r>
            <a:r>
              <a:rPr lang="ru-RU" sz="2100" b="1" dirty="0" err="1" smtClean="0">
                <a:solidFill>
                  <a:srgbClr val="000000"/>
                </a:solidFill>
                <a:latin typeface="Calibri" charset="0"/>
              </a:rPr>
              <a:t>агрохимслужбы</a:t>
            </a: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 dirty="0" smtClean="0">
                <a:solidFill>
                  <a:srgbClr val="000000"/>
                </a:solidFill>
                <a:latin typeface="Calibri" charset="0"/>
              </a:rPr>
              <a:t>(содержание гумуса, фосфора, калия и проч.) </a:t>
            </a:r>
            <a:endParaRPr lang="ru-RU" sz="21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1920" y="6362883"/>
            <a:ext cx="6614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Arial" charset="0"/>
                <a:cs typeface="Arial" charset="0"/>
              </a:rPr>
              <a:t>Министерство сельского хозяйства Ульяновской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39440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7991475" y="6865938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25"/>
              </a:spcAft>
            </a:pPr>
            <a:fld id="{90483FE7-FA56-4EA8-A7D9-8B5D4A5716FE}" type="slidenum">
              <a:rPr lang="ru-RU" sz="2200">
                <a:solidFill>
                  <a:srgbClr val="999999"/>
                </a:solidFill>
                <a:latin typeface="Verdana" pitchFamily="32" charset="0"/>
                <a:cs typeface="Arial Unicode MS" charset="0"/>
              </a:rPr>
              <a:pPr>
                <a:lnSpc>
                  <a:spcPct val="100000"/>
                </a:lnSpc>
                <a:spcAft>
                  <a:spcPts val="1425"/>
                </a:spcAft>
              </a:pPr>
              <a:t>9</a:t>
            </a:fld>
            <a:endParaRPr lang="ru-RU" sz="2200">
              <a:solidFill>
                <a:srgbClr val="999999"/>
              </a:solidFill>
              <a:latin typeface="Verdana" pitchFamily="32" charset="0"/>
              <a:cs typeface="Arial Unicode M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300788"/>
            <a:ext cx="10795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011863"/>
            <a:ext cx="8932863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308725"/>
            <a:ext cx="10795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3674"/>
          <a:stretch>
            <a:fillRect/>
          </a:stretch>
        </p:blipFill>
        <p:spPr bwMode="auto">
          <a:xfrm>
            <a:off x="287338" y="647700"/>
            <a:ext cx="93599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422" b="36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511300" y="6251575"/>
            <a:ext cx="6613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sz="2400" b="1" dirty="0">
                <a:solidFill>
                  <a:srgbClr val="F79646"/>
                </a:solidFill>
              </a:rPr>
              <a:t>Министерство лесного хозяйства, природопользования и экологии Ульяновской области 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2413" y="165100"/>
            <a:ext cx="968533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ru-RU" sz="2100" b="1">
                <a:solidFill>
                  <a:srgbClr val="000000"/>
                </a:solidFill>
                <a:latin typeface="Calibri" charset="0"/>
              </a:rPr>
              <a:t>Поддержка принятия управленческих решений в сфере охотопользования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762958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739</Words>
  <Application>Microsoft Office PowerPoint</Application>
  <PresentationFormat>Произвольный</PresentationFormat>
  <Paragraphs>243</Paragraphs>
  <Slides>18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Ефремов Денис Александрович</dc:creator>
  <cp:lastModifiedBy>protocol</cp:lastModifiedBy>
  <cp:revision>146</cp:revision>
  <cp:lastPrinted>2013-03-26T07:57:32Z</cp:lastPrinted>
  <dcterms:created xsi:type="dcterms:W3CDTF">2009-04-16T11:32:32Z</dcterms:created>
  <dcterms:modified xsi:type="dcterms:W3CDTF">2013-03-28T10:12:15Z</dcterms:modified>
</cp:coreProperties>
</file>